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59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2" autoAdjust="0"/>
    <p:restoredTop sz="94660"/>
  </p:normalViewPr>
  <p:slideViewPr>
    <p:cSldViewPr>
      <p:cViewPr varScale="1">
        <p:scale>
          <a:sx n="82" d="100"/>
          <a:sy n="82" d="100"/>
        </p:scale>
        <p:origin x="-46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9E40-DBF1-4470-AA19-D020A421A082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CDE8-DEBC-4F27-B7E5-2A7EDFACE4E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9E40-DBF1-4470-AA19-D020A421A082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CDE8-DEBC-4F27-B7E5-2A7EDFACE4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9E40-DBF1-4470-AA19-D020A421A082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CDE8-DEBC-4F27-B7E5-2A7EDFACE4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9E40-DBF1-4470-AA19-D020A421A082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CDE8-DEBC-4F27-B7E5-2A7EDFACE4E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9E40-DBF1-4470-AA19-D020A421A082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CDE8-DEBC-4F27-B7E5-2A7EDFACE4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9E40-DBF1-4470-AA19-D020A421A082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CDE8-DEBC-4F27-B7E5-2A7EDFACE4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9E40-DBF1-4470-AA19-D020A421A082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CDE8-DEBC-4F27-B7E5-2A7EDFACE4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9E40-DBF1-4470-AA19-D020A421A082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CDE8-DEBC-4F27-B7E5-2A7EDFACE4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9E40-DBF1-4470-AA19-D020A421A082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CDE8-DEBC-4F27-B7E5-2A7EDFACE4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9E40-DBF1-4470-AA19-D020A421A082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CDE8-DEBC-4F27-B7E5-2A7EDFACE4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9E40-DBF1-4470-AA19-D020A421A082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CDE8-DEBC-4F27-B7E5-2A7EDFACE4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DC89E40-DBF1-4470-AA19-D020A421A082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B3FCDE8-DEBC-4F27-B7E5-2A7EDFACE4E3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11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r>
              <a:rPr lang="en-US" sz="2600" spc="50" dirty="0">
                <a:solidFill>
                  <a:schemeClr val="tx1"/>
                </a:solidFill>
                <a:latin typeface="Footlight MT Light" panose="0204060206030A020304" pitchFamily="18" charset="0"/>
                <a:ea typeface="+mj-ea"/>
                <a:cs typeface="+mj-cs"/>
              </a:rPr>
              <a:t>Historic Case File </a:t>
            </a:r>
            <a:r>
              <a:rPr lang="en-US" sz="2600" spc="50" dirty="0" smtClean="0">
                <a:solidFill>
                  <a:schemeClr val="tx1"/>
                </a:solidFill>
                <a:latin typeface="Footlight MT Light" panose="0204060206030A020304" pitchFamily="18" charset="0"/>
                <a:ea typeface="+mj-ea"/>
                <a:cs typeface="+mj-cs"/>
              </a:rPr>
              <a:t>5 </a:t>
            </a:r>
            <a:r>
              <a:rPr lang="en-US" sz="2600" spc="50" dirty="0">
                <a:solidFill>
                  <a:schemeClr val="tx1"/>
                </a:solidFill>
                <a:latin typeface="Footlight MT Light" panose="0204060206030A020304" pitchFamily="18" charset="0"/>
                <a:ea typeface="+mj-ea"/>
                <a:cs typeface="+mj-cs"/>
              </a:rPr>
              <a:t>Documents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/>
          <a:p>
            <a:r>
              <a:rPr lang="en-US" sz="5400" cap="none" dirty="0" smtClean="0">
                <a:solidFill>
                  <a:srgbClr val="F9BE6F"/>
                </a:solidFill>
                <a:latin typeface="Footlight MT Light" panose="0204060206030A020304" pitchFamily="18" charset="0"/>
              </a:rPr>
              <a:t>Hazel </a:t>
            </a:r>
            <a:r>
              <a:rPr lang="en-US" sz="5400" cap="none" dirty="0">
                <a:solidFill>
                  <a:srgbClr val="F9BE6F"/>
                </a:solidFill>
                <a:latin typeface="Footlight MT Light" panose="0204060206030A020304" pitchFamily="18" charset="0"/>
              </a:rPr>
              <a:t>H</a:t>
            </a:r>
            <a:r>
              <a:rPr lang="en-US" sz="5400" cap="none" dirty="0" smtClean="0">
                <a:solidFill>
                  <a:srgbClr val="F9BE6F"/>
                </a:solidFill>
                <a:latin typeface="Footlight MT Light" panose="0204060206030A020304" pitchFamily="18" charset="0"/>
              </a:rPr>
              <a:t>unkins: </a:t>
            </a:r>
            <a:br>
              <a:rPr lang="en-US" sz="5400" cap="none" dirty="0" smtClean="0">
                <a:solidFill>
                  <a:srgbClr val="F9BE6F"/>
                </a:solidFill>
                <a:latin typeface="Footlight MT Light" panose="0204060206030A020304" pitchFamily="18" charset="0"/>
              </a:rPr>
            </a:br>
            <a:r>
              <a:rPr lang="en-US" sz="5400" cap="none" dirty="0" smtClean="0">
                <a:solidFill>
                  <a:srgbClr val="F9BE6F"/>
                </a:solidFill>
                <a:latin typeface="Footlight MT Light" panose="0204060206030A020304" pitchFamily="18" charset="0"/>
              </a:rPr>
              <a:t>Billings </a:t>
            </a:r>
            <a:r>
              <a:rPr lang="en-US" sz="5400" cap="none" dirty="0">
                <a:solidFill>
                  <a:srgbClr val="F9BE6F"/>
                </a:solidFill>
                <a:latin typeface="Footlight MT Light" panose="0204060206030A020304" pitchFamily="18" charset="0"/>
              </a:rPr>
              <a:t>S</a:t>
            </a:r>
            <a:r>
              <a:rPr lang="en-US" sz="5400" cap="none" dirty="0" smtClean="0">
                <a:solidFill>
                  <a:srgbClr val="F9BE6F"/>
                </a:solidFill>
                <a:latin typeface="Footlight MT Light" panose="0204060206030A020304" pitchFamily="18" charset="0"/>
              </a:rPr>
              <a:t>uffragist</a:t>
            </a:r>
            <a:endParaRPr lang="en-US" sz="5400" cap="none" dirty="0">
              <a:solidFill>
                <a:srgbClr val="F9BE6F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4953000"/>
            <a:ext cx="2362200" cy="157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841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190500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50" dirty="0">
                <a:solidFill>
                  <a:srgbClr val="F9BE6F"/>
                </a:solidFill>
                <a:latin typeface="Footlight MT Light" panose="0204060206030A020304" pitchFamily="18" charset="0"/>
                <a:ea typeface="+mj-ea"/>
                <a:cs typeface="+mj-cs"/>
              </a:rPr>
              <a:t>For </a:t>
            </a:r>
            <a:r>
              <a:rPr lang="en-US" sz="3200" spc="50" dirty="0" smtClean="0">
                <a:solidFill>
                  <a:srgbClr val="F9BE6F"/>
                </a:solidFill>
                <a:latin typeface="Footlight MT Light" panose="0204060206030A020304" pitchFamily="18" charset="0"/>
                <a:ea typeface="+mj-ea"/>
                <a:cs typeface="+mj-cs"/>
              </a:rPr>
              <a:t>the accompanying lesson </a:t>
            </a:r>
            <a:r>
              <a:rPr lang="en-US" sz="3200" spc="50" dirty="0">
                <a:solidFill>
                  <a:srgbClr val="F9BE6F"/>
                </a:solidFill>
                <a:latin typeface="Footlight MT Light" panose="0204060206030A020304" pitchFamily="18" charset="0"/>
                <a:ea typeface="+mj-ea"/>
                <a:cs typeface="+mj-cs"/>
              </a:rPr>
              <a:t>plan </a:t>
            </a:r>
            <a:endParaRPr lang="en-US" sz="3200" spc="50" dirty="0" smtClean="0">
              <a:solidFill>
                <a:srgbClr val="F9BE6F"/>
              </a:solidFill>
              <a:latin typeface="Footlight MT Light" panose="0204060206030A020304" pitchFamily="18" charset="0"/>
              <a:ea typeface="+mj-ea"/>
              <a:cs typeface="+mj-cs"/>
            </a:endParaRPr>
          </a:p>
          <a:p>
            <a:pPr algn="ctr"/>
            <a:r>
              <a:rPr lang="en-US" sz="3200" spc="50" dirty="0" smtClean="0">
                <a:solidFill>
                  <a:srgbClr val="F9BE6F"/>
                </a:solidFill>
                <a:latin typeface="Footlight MT Light" panose="0204060206030A020304" pitchFamily="18" charset="0"/>
                <a:ea typeface="+mj-ea"/>
                <a:cs typeface="+mj-cs"/>
              </a:rPr>
              <a:t>and </a:t>
            </a:r>
            <a:r>
              <a:rPr lang="en-US" sz="3200" spc="50" dirty="0">
                <a:solidFill>
                  <a:srgbClr val="F9BE6F"/>
                </a:solidFill>
                <a:latin typeface="Footlight MT Light" panose="0204060206030A020304" pitchFamily="18" charset="0"/>
                <a:ea typeface="+mj-ea"/>
                <a:cs typeface="+mj-cs"/>
              </a:rPr>
              <a:t>more </a:t>
            </a:r>
            <a:r>
              <a:rPr lang="en-US" sz="3200" spc="50" dirty="0" smtClean="0">
                <a:solidFill>
                  <a:srgbClr val="F9BE6F"/>
                </a:solidFill>
                <a:latin typeface="Footlight MT Light" panose="0204060206030A020304" pitchFamily="18" charset="0"/>
                <a:ea typeface="+mj-ea"/>
                <a:cs typeface="+mj-cs"/>
              </a:rPr>
              <a:t>information</a:t>
            </a:r>
            <a:r>
              <a:rPr lang="en-US" sz="3200" spc="50" dirty="0">
                <a:solidFill>
                  <a:srgbClr val="F9BE6F"/>
                </a:solidFill>
                <a:latin typeface="Footlight MT Light" panose="0204060206030A020304" pitchFamily="18" charset="0"/>
                <a:ea typeface="+mj-ea"/>
                <a:cs typeface="+mj-cs"/>
              </a:rPr>
              <a:t>, </a:t>
            </a:r>
            <a:r>
              <a:rPr lang="en-US" sz="3200" spc="50" dirty="0" smtClean="0">
                <a:solidFill>
                  <a:srgbClr val="F9BE6F"/>
                </a:solidFill>
                <a:latin typeface="Footlight MT Light" panose="0204060206030A020304" pitchFamily="18" charset="0"/>
                <a:ea typeface="+mj-ea"/>
                <a:cs typeface="+mj-cs"/>
              </a:rPr>
              <a:t>visit: </a:t>
            </a:r>
            <a:r>
              <a:rPr lang="en-US" sz="2400" spc="50" dirty="0">
                <a:latin typeface="Footlight MT Light" panose="0204060206030A020304" pitchFamily="18" charset="0"/>
                <a:ea typeface="+mj-ea"/>
                <a:cs typeface="+mj-cs"/>
              </a:rPr>
              <a:t>http://mhs.mt.gov/education/women/HazelHunkins </a:t>
            </a:r>
            <a:endParaRPr lang="en-US" sz="3200" spc="50" dirty="0">
              <a:latin typeface="Footlight MT Light" panose="0204060206030A020304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86425" y="4572000"/>
            <a:ext cx="39711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pc="50" dirty="0" smtClean="0">
                <a:latin typeface="Footlight MT Light" panose="0204060206030A020304" pitchFamily="18" charset="0"/>
                <a:ea typeface="+mj-ea"/>
                <a:cs typeface="+mj-cs"/>
              </a:rPr>
              <a:t>Montana Historical Society</a:t>
            </a:r>
          </a:p>
          <a:p>
            <a:pPr algn="ctr"/>
            <a:r>
              <a:rPr lang="en-US" spc="50" dirty="0" smtClean="0">
                <a:latin typeface="Footlight MT Light" panose="0204060206030A020304" pitchFamily="18" charset="0"/>
                <a:ea typeface="+mj-ea"/>
                <a:cs typeface="+mj-cs"/>
              </a:rPr>
              <a:t>Outreach and Interpretation Program</a:t>
            </a:r>
          </a:p>
          <a:p>
            <a:pPr algn="ctr"/>
            <a:r>
              <a:rPr lang="en-US" spc="50" dirty="0" smtClean="0">
                <a:latin typeface="Footlight MT Light" panose="0204060206030A020304" pitchFamily="18" charset="0"/>
                <a:ea typeface="+mj-ea"/>
                <a:cs typeface="+mj-cs"/>
              </a:rPr>
              <a:t>P.O</a:t>
            </a:r>
            <a:r>
              <a:rPr lang="en-US" spc="50" dirty="0">
                <a:latin typeface="Footlight MT Light" panose="0204060206030A020304" pitchFamily="18" charset="0"/>
                <a:ea typeface="+mj-ea"/>
                <a:cs typeface="+mj-cs"/>
              </a:rPr>
              <a:t>. Box </a:t>
            </a:r>
            <a:r>
              <a:rPr lang="en-US" spc="50" dirty="0" smtClean="0">
                <a:latin typeface="Footlight MT Light" panose="0204060206030A020304" pitchFamily="18" charset="0"/>
                <a:ea typeface="+mj-ea"/>
                <a:cs typeface="+mj-cs"/>
              </a:rPr>
              <a:t>201201</a:t>
            </a:r>
            <a:r>
              <a:rPr lang="en-US" spc="50" dirty="0">
                <a:latin typeface="Footlight MT Light" panose="0204060206030A020304" pitchFamily="18" charset="0"/>
                <a:ea typeface="+mj-ea"/>
                <a:cs typeface="+mj-cs"/>
              </a:rPr>
              <a:t>, Helena, MT </a:t>
            </a:r>
            <a:r>
              <a:rPr lang="en-US" spc="50" dirty="0" smtClean="0">
                <a:latin typeface="Footlight MT Light" panose="0204060206030A020304" pitchFamily="18" charset="0"/>
                <a:ea typeface="+mj-ea"/>
                <a:cs typeface="+mj-cs"/>
              </a:rPr>
              <a:t>59620</a:t>
            </a:r>
          </a:p>
          <a:p>
            <a:pPr algn="ctr"/>
            <a:r>
              <a:rPr lang="en-US" spc="50" dirty="0" smtClean="0">
                <a:latin typeface="Footlight MT Light" panose="0204060206030A020304" pitchFamily="18" charset="0"/>
                <a:ea typeface="+mj-ea"/>
                <a:cs typeface="+mj-cs"/>
              </a:rPr>
              <a:t>406-444-4740</a:t>
            </a:r>
            <a:endParaRPr lang="en-US" spc="50" dirty="0">
              <a:latin typeface="Footlight MT Light" panose="0204060206030A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000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762000" y="1066800"/>
            <a:ext cx="3048000" cy="19050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1600" dirty="0">
                <a:solidFill>
                  <a:srgbClr val="F9BE6F"/>
                </a:solidFill>
                <a:latin typeface="Bookman Old Style" panose="02050604050505020204" pitchFamily="18" charset="0"/>
              </a:rPr>
              <a:t>“Miss [Lucy] Burns in Occoquan Workhouse.” </a:t>
            </a:r>
            <a:endParaRPr lang="en-US" sz="1600" dirty="0" smtClean="0">
              <a:solidFill>
                <a:srgbClr val="F9BE6F"/>
              </a:solidFill>
              <a:latin typeface="Bookman Old Style" panose="02050604050505020204" pitchFamily="18" charset="0"/>
            </a:endParaRPr>
          </a:p>
          <a:p>
            <a:pPr algn="r"/>
            <a:endParaRPr lang="en-US" sz="1600" dirty="0">
              <a:solidFill>
                <a:srgbClr val="F9BE6F"/>
              </a:solidFill>
              <a:latin typeface="Bookman Old Style" panose="02050604050505020204" pitchFamily="18" charset="0"/>
            </a:endParaRPr>
          </a:p>
          <a:p>
            <a:pPr marL="0" indent="0" algn="r">
              <a:buNone/>
            </a:pPr>
            <a:r>
              <a:rPr lang="en-US" sz="1400" dirty="0" smtClean="0">
                <a:solidFill>
                  <a:srgbClr val="F9BE6F"/>
                </a:solidFill>
                <a:latin typeface="Bookman Old Style" panose="02050604050505020204" pitchFamily="18" charset="0"/>
              </a:rPr>
              <a:t>Source: National </a:t>
            </a:r>
            <a:r>
              <a:rPr lang="en-US" sz="1400" dirty="0">
                <a:solidFill>
                  <a:srgbClr val="F9BE6F"/>
                </a:solidFill>
                <a:latin typeface="Bookman Old Style" panose="02050604050505020204" pitchFamily="18" charset="0"/>
              </a:rPr>
              <a:t>Woman’s Party Records, Group II, Container II:274, Folder: Individual Photographs Nos. 18-70 “B,” Library of Congress Prints and Photographs Division, Washington, D.C.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6" r="6307"/>
          <a:stretch/>
        </p:blipFill>
        <p:spPr bwMode="auto">
          <a:xfrm>
            <a:off x="4019739" y="533400"/>
            <a:ext cx="3711920" cy="512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84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228600" y="1143000"/>
            <a:ext cx="3048000" cy="1905000"/>
          </a:xfrm>
        </p:spPr>
        <p:txBody>
          <a:bodyPr>
            <a:noAutofit/>
          </a:bodyPr>
          <a:lstStyle/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9BE6F"/>
                </a:solidFill>
                <a:latin typeface="Bookman Old Style" panose="02050604050505020204" pitchFamily="18" charset="0"/>
              </a:rPr>
              <a:t>“ ‘</a:t>
            </a:r>
            <a:r>
              <a:rPr lang="en-US" sz="1600" dirty="0" err="1">
                <a:solidFill>
                  <a:srgbClr val="F9BE6F"/>
                </a:solidFill>
                <a:latin typeface="Bookman Old Style" panose="02050604050505020204" pitchFamily="18" charset="0"/>
              </a:rPr>
              <a:t>Suff</a:t>
            </a:r>
            <a:r>
              <a:rPr lang="en-US" sz="1600" dirty="0">
                <a:solidFill>
                  <a:srgbClr val="F9BE6F"/>
                </a:solidFill>
                <a:latin typeface="Bookman Old Style" panose="02050604050505020204" pitchFamily="18" charset="0"/>
              </a:rPr>
              <a:t>’ Pickets Go To Hospital,” </a:t>
            </a:r>
            <a:r>
              <a:rPr lang="en-US" sz="1600" i="1" dirty="0" smtClean="0">
                <a:solidFill>
                  <a:srgbClr val="F9BE6F"/>
                </a:solidFill>
                <a:latin typeface="Bookman Old Style" panose="02050604050505020204" pitchFamily="18" charset="0"/>
              </a:rPr>
              <a:t>Washington </a:t>
            </a:r>
            <a:r>
              <a:rPr lang="en-US" sz="1600" dirty="0" smtClean="0">
                <a:solidFill>
                  <a:srgbClr val="F9BE6F"/>
                </a:solidFill>
                <a:latin typeface="Bookman Old Style" panose="02050604050505020204" pitchFamily="18" charset="0"/>
              </a:rPr>
              <a:t>[D.C.]</a:t>
            </a:r>
            <a:r>
              <a:rPr lang="en-US" sz="1600" i="1" dirty="0" smtClean="0">
                <a:solidFill>
                  <a:srgbClr val="F9BE6F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i="1" dirty="0">
                <a:solidFill>
                  <a:srgbClr val="F9BE6F"/>
                </a:solidFill>
                <a:latin typeface="Bookman Old Style" panose="02050604050505020204" pitchFamily="18" charset="0"/>
              </a:rPr>
              <a:t>Herald</a:t>
            </a:r>
            <a:r>
              <a:rPr lang="en-US" sz="1600" dirty="0">
                <a:solidFill>
                  <a:srgbClr val="F9BE6F"/>
                </a:solidFill>
                <a:latin typeface="Bookman Old Style" panose="02050604050505020204" pitchFamily="18" charset="0"/>
              </a:rPr>
              <a:t>, August 31, </a:t>
            </a:r>
            <a:r>
              <a:rPr lang="en-US" sz="1600" dirty="0" smtClean="0">
                <a:solidFill>
                  <a:srgbClr val="F9BE6F"/>
                </a:solidFill>
                <a:latin typeface="Bookman Old Style" panose="02050604050505020204" pitchFamily="18" charset="0"/>
              </a:rPr>
              <a:t>1917 </a:t>
            </a:r>
            <a:endParaRPr lang="en-US" sz="1600" dirty="0" smtClean="0">
              <a:solidFill>
                <a:srgbClr val="F9BE6F"/>
              </a:solidFill>
              <a:latin typeface="Bookman Old Style" panose="02050604050505020204" pitchFamily="18" charset="0"/>
            </a:endParaRP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rgbClr val="F9BE6F"/>
              </a:solidFill>
              <a:latin typeface="Bookman Old Style" panose="02050604050505020204" pitchFamily="18" charset="0"/>
            </a:endParaRP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smtClean="0">
                <a:solidFill>
                  <a:srgbClr val="F9BE6F"/>
                </a:solidFill>
                <a:latin typeface="Bookman Old Style" panose="02050604050505020204" pitchFamily="18" charset="0"/>
              </a:rPr>
              <a:t>The full page is </a:t>
            </a:r>
            <a:r>
              <a:rPr lang="en-US" sz="1400" dirty="0">
                <a:solidFill>
                  <a:srgbClr val="F9BE6F"/>
                </a:solidFill>
                <a:latin typeface="Bookman Old Style" panose="02050604050505020204" pitchFamily="18" charset="0"/>
              </a:rPr>
              <a:t>available at </a:t>
            </a:r>
            <a:r>
              <a:rPr lang="en-US" sz="1400" u="sng" dirty="0">
                <a:solidFill>
                  <a:srgbClr val="F9BE6F"/>
                </a:solidFill>
                <a:latin typeface="Bookman Old Style" panose="02050604050505020204" pitchFamily="18" charset="0"/>
              </a:rPr>
              <a:t>http://chroniclingamerica.loc.gov/lccn/sn83045433/1917-08-31/ed-1/seq-7.pdf </a:t>
            </a:r>
            <a:endParaRPr lang="en-US" sz="1600" spc="50" dirty="0">
              <a:solidFill>
                <a:srgbClr val="F9BE6F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131" y="381000"/>
            <a:ext cx="53721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45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381000" y="914400"/>
            <a:ext cx="2514600" cy="2590800"/>
          </a:xfrm>
        </p:spPr>
        <p:txBody>
          <a:bodyPr>
            <a:noAutofit/>
          </a:bodyPr>
          <a:lstStyle/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9BE6F"/>
                </a:solidFill>
                <a:latin typeface="Bookman Old Style" panose="02050604050505020204" pitchFamily="18" charset="0"/>
              </a:rPr>
              <a:t>Hazel Hunkins to the </a:t>
            </a:r>
            <a:r>
              <a:rPr lang="en-US" sz="1600" i="1" dirty="0">
                <a:solidFill>
                  <a:srgbClr val="F9BE6F"/>
                </a:solidFill>
                <a:latin typeface="Bookman Old Style" panose="02050604050505020204" pitchFamily="18" charset="0"/>
              </a:rPr>
              <a:t>Montana Socialist </a:t>
            </a:r>
            <a:r>
              <a:rPr lang="en-US" sz="1600" dirty="0" smtClean="0">
                <a:solidFill>
                  <a:srgbClr val="F9BE6F"/>
                </a:solidFill>
                <a:latin typeface="Bookman Old Style" panose="02050604050505020204" pitchFamily="18" charset="0"/>
              </a:rPr>
              <a:t>newspaper.</a:t>
            </a: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9BE6F"/>
                </a:solidFill>
                <a:latin typeface="Bookman Old Style" panose="02050604050505020204" pitchFamily="18" charset="0"/>
              </a:rPr>
              <a:t>(Pages </a:t>
            </a:r>
            <a:r>
              <a:rPr lang="en-US" sz="1600" dirty="0" smtClean="0">
                <a:solidFill>
                  <a:srgbClr val="F9BE6F"/>
                </a:solidFill>
                <a:latin typeface="Bookman Old Style" panose="02050604050505020204" pitchFamily="18" charset="0"/>
              </a:rPr>
              <a:t>1-2/8) </a:t>
            </a:r>
            <a:endParaRPr lang="en-US" spc="50" dirty="0">
              <a:solidFill>
                <a:srgbClr val="F9BE6F"/>
              </a:solidFill>
              <a:latin typeface="Bookman Old Style" panose="02050604050505020204" pitchFamily="18" charset="0"/>
            </a:endParaRP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rgbClr val="F9BE6F"/>
              </a:solidFill>
              <a:latin typeface="Bookman Old Style" panose="02050604050505020204" pitchFamily="18" charset="0"/>
            </a:endParaRP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smtClean="0">
                <a:solidFill>
                  <a:srgbClr val="F9BE6F"/>
                </a:solidFill>
                <a:latin typeface="Bookman Old Style" panose="02050604050505020204" pitchFamily="18" charset="0"/>
              </a:rPr>
              <a:t>Source: Hazel </a:t>
            </a:r>
            <a:r>
              <a:rPr lang="en-US" sz="1400" dirty="0">
                <a:solidFill>
                  <a:srgbClr val="F9BE6F"/>
                </a:solidFill>
                <a:latin typeface="Bookman Old Style" panose="02050604050505020204" pitchFamily="18" charset="0"/>
              </a:rPr>
              <a:t>Hunkins-Hallinan Papers, MC 532, box 61, folder 9, Schlesinger Library, Radcliffe </a:t>
            </a:r>
            <a:r>
              <a:rPr lang="en-US" sz="1400" dirty="0" smtClean="0">
                <a:solidFill>
                  <a:srgbClr val="F9BE6F"/>
                </a:solidFill>
                <a:latin typeface="Bookman Old Style" panose="02050604050505020204" pitchFamily="18" charset="0"/>
              </a:rPr>
              <a:t>Institute.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216" y="533400"/>
            <a:ext cx="5856666" cy="451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32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-7545" y="1295400"/>
            <a:ext cx="3048000" cy="1905000"/>
          </a:xfrm>
        </p:spPr>
        <p:txBody>
          <a:bodyPr>
            <a:noAutofit/>
          </a:bodyPr>
          <a:lstStyle/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9BE6F"/>
                </a:solidFill>
                <a:latin typeface="Bookman Old Style" panose="02050604050505020204" pitchFamily="18" charset="0"/>
              </a:rPr>
              <a:t>Hazel Hunkins to the </a:t>
            </a:r>
            <a:r>
              <a:rPr lang="en-US" sz="1600" i="1" dirty="0">
                <a:solidFill>
                  <a:srgbClr val="F9BE6F"/>
                </a:solidFill>
                <a:latin typeface="Bookman Old Style" panose="02050604050505020204" pitchFamily="18" charset="0"/>
              </a:rPr>
              <a:t>Montana Socialist </a:t>
            </a:r>
            <a:r>
              <a:rPr lang="en-US" sz="1600" dirty="0">
                <a:solidFill>
                  <a:srgbClr val="F9BE6F"/>
                </a:solidFill>
                <a:latin typeface="Bookman Old Style" panose="02050604050505020204" pitchFamily="18" charset="0"/>
              </a:rPr>
              <a:t>newspaper.</a:t>
            </a: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9BE6F"/>
                </a:solidFill>
                <a:latin typeface="Bookman Old Style" panose="02050604050505020204" pitchFamily="18" charset="0"/>
              </a:rPr>
              <a:t>(Pages </a:t>
            </a:r>
            <a:r>
              <a:rPr lang="en-US" sz="1600" dirty="0" smtClean="0">
                <a:solidFill>
                  <a:srgbClr val="F9BE6F"/>
                </a:solidFill>
                <a:latin typeface="Bookman Old Style" panose="02050604050505020204" pitchFamily="18" charset="0"/>
              </a:rPr>
              <a:t>3-4/8) </a:t>
            </a:r>
            <a:endParaRPr lang="en-US" sz="1600" spc="50" dirty="0">
              <a:solidFill>
                <a:srgbClr val="F9BE6F"/>
              </a:solidFill>
              <a:latin typeface="Bookman Old Style" panose="02050604050505020204" pitchFamily="18" charset="0"/>
            </a:endParaRP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rgbClr val="F9BE6F"/>
              </a:solidFill>
              <a:latin typeface="Bookman Old Style" panose="02050604050505020204" pitchFamily="18" charset="0"/>
            </a:endParaRP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9BE6F"/>
                </a:solidFill>
                <a:latin typeface="Bookman Old Style" panose="02050604050505020204" pitchFamily="18" charset="0"/>
              </a:rPr>
              <a:t>Source: Hazel Hunkins-Hallinan Papers, MC 532, box 61, folder 9, Schlesinger Library, Radcliffe Institute.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64557"/>
            <a:ext cx="2971800" cy="457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066800"/>
            <a:ext cx="2902671" cy="448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64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0" y="990600"/>
            <a:ext cx="3048000" cy="1905000"/>
          </a:xfrm>
        </p:spPr>
        <p:txBody>
          <a:bodyPr>
            <a:noAutofit/>
          </a:bodyPr>
          <a:lstStyle/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9BE6F"/>
                </a:solidFill>
                <a:latin typeface="Bookman Old Style" panose="02050604050505020204" pitchFamily="18" charset="0"/>
              </a:rPr>
              <a:t>Hazel Hunkins to the </a:t>
            </a:r>
            <a:r>
              <a:rPr lang="en-US" sz="1600" i="1" dirty="0">
                <a:solidFill>
                  <a:srgbClr val="F9BE6F"/>
                </a:solidFill>
                <a:latin typeface="Bookman Old Style" panose="02050604050505020204" pitchFamily="18" charset="0"/>
              </a:rPr>
              <a:t>Montana Socialist </a:t>
            </a:r>
            <a:r>
              <a:rPr lang="en-US" sz="1600" dirty="0">
                <a:solidFill>
                  <a:srgbClr val="F9BE6F"/>
                </a:solidFill>
                <a:latin typeface="Bookman Old Style" panose="02050604050505020204" pitchFamily="18" charset="0"/>
              </a:rPr>
              <a:t>newspaper.</a:t>
            </a: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9BE6F"/>
                </a:solidFill>
                <a:latin typeface="Bookman Old Style" panose="02050604050505020204" pitchFamily="18" charset="0"/>
              </a:rPr>
              <a:t>(Pages </a:t>
            </a:r>
            <a:r>
              <a:rPr lang="en-US" sz="1600" dirty="0" smtClean="0">
                <a:solidFill>
                  <a:srgbClr val="F9BE6F"/>
                </a:solidFill>
                <a:latin typeface="Bookman Old Style" panose="02050604050505020204" pitchFamily="18" charset="0"/>
              </a:rPr>
              <a:t>5-6/8</a:t>
            </a:r>
            <a:r>
              <a:rPr lang="en-US" sz="1600" dirty="0">
                <a:solidFill>
                  <a:srgbClr val="F9BE6F"/>
                </a:solidFill>
                <a:latin typeface="Bookman Old Style" panose="02050604050505020204" pitchFamily="18" charset="0"/>
              </a:rPr>
              <a:t>) </a:t>
            </a:r>
            <a:endParaRPr lang="en-US" sz="1600" spc="50" dirty="0">
              <a:solidFill>
                <a:srgbClr val="F9BE6F"/>
              </a:solidFill>
              <a:latin typeface="Bookman Old Style" panose="02050604050505020204" pitchFamily="18" charset="0"/>
            </a:endParaRP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F9BE6F"/>
              </a:solidFill>
              <a:latin typeface="Bookman Old Style" panose="02050604050505020204" pitchFamily="18" charset="0"/>
            </a:endParaRP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9BE6F"/>
                </a:solidFill>
                <a:latin typeface="Bookman Old Style" panose="02050604050505020204" pitchFamily="18" charset="0"/>
              </a:rPr>
              <a:t>Source: Hazel Hunkins-Hallinan Papers, MC 532, box 61, folder 9, Schlesinger Library, Radcliffe Institute.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85800"/>
            <a:ext cx="5943600" cy="462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97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-76200" y="1066800"/>
            <a:ext cx="3048000" cy="1905000"/>
          </a:xfrm>
        </p:spPr>
        <p:txBody>
          <a:bodyPr>
            <a:noAutofit/>
          </a:bodyPr>
          <a:lstStyle/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9BE6F"/>
                </a:solidFill>
                <a:latin typeface="Bookman Old Style" panose="02050604050505020204" pitchFamily="18" charset="0"/>
              </a:rPr>
              <a:t>Hazel Hunkins to the </a:t>
            </a:r>
            <a:r>
              <a:rPr lang="en-US" sz="1600" i="1" dirty="0">
                <a:solidFill>
                  <a:srgbClr val="F9BE6F"/>
                </a:solidFill>
                <a:latin typeface="Bookman Old Style" panose="02050604050505020204" pitchFamily="18" charset="0"/>
              </a:rPr>
              <a:t>Montana Socialist </a:t>
            </a:r>
            <a:r>
              <a:rPr lang="en-US" sz="1600" dirty="0">
                <a:solidFill>
                  <a:srgbClr val="F9BE6F"/>
                </a:solidFill>
                <a:latin typeface="Bookman Old Style" panose="02050604050505020204" pitchFamily="18" charset="0"/>
              </a:rPr>
              <a:t>newspaper.</a:t>
            </a: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9BE6F"/>
                </a:solidFill>
                <a:latin typeface="Bookman Old Style" panose="02050604050505020204" pitchFamily="18" charset="0"/>
              </a:rPr>
              <a:t>(Pages </a:t>
            </a:r>
            <a:r>
              <a:rPr lang="en-US" sz="1600" dirty="0" smtClean="0">
                <a:solidFill>
                  <a:srgbClr val="F9BE6F"/>
                </a:solidFill>
                <a:latin typeface="Bookman Old Style" panose="02050604050505020204" pitchFamily="18" charset="0"/>
              </a:rPr>
              <a:t>7-8/8</a:t>
            </a:r>
            <a:r>
              <a:rPr lang="en-US" sz="1800" dirty="0">
                <a:solidFill>
                  <a:srgbClr val="F9BE6F"/>
                </a:solidFill>
                <a:latin typeface="Bookman Old Style" panose="02050604050505020204" pitchFamily="18" charset="0"/>
              </a:rPr>
              <a:t>) </a:t>
            </a:r>
            <a:endParaRPr lang="en-US" sz="1800" spc="50" dirty="0">
              <a:solidFill>
                <a:srgbClr val="F9BE6F"/>
              </a:solidFill>
              <a:latin typeface="Bookman Old Style" panose="02050604050505020204" pitchFamily="18" charset="0"/>
            </a:endParaRP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F9BE6F"/>
              </a:solidFill>
              <a:latin typeface="Bookman Old Style" panose="02050604050505020204" pitchFamily="18" charset="0"/>
            </a:endParaRP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9BE6F"/>
                </a:solidFill>
                <a:latin typeface="Bookman Old Style" panose="02050604050505020204" pitchFamily="18" charset="0"/>
              </a:rPr>
              <a:t>Source: Hazel Hunkins-Hallinan Papers, MC 532, box 61, folder 9, Schlesinger Library, Radcliffe Institute.</a:t>
            </a: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F9BE6F"/>
                </a:solidFill>
              </a:rPr>
              <a:t> </a:t>
            </a:r>
            <a:endParaRPr lang="en-US" spc="50" dirty="0">
              <a:solidFill>
                <a:srgbClr val="F9BE6F"/>
              </a:solidFill>
              <a:latin typeface="Footlight MT Light" panose="0204060206030A020304" pitchFamily="18" charset="0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439180"/>
            <a:ext cx="2968626" cy="4605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380" y="485043"/>
            <a:ext cx="2942868" cy="454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14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533400" y="990600"/>
            <a:ext cx="3352800" cy="1905000"/>
          </a:xfrm>
        </p:spPr>
        <p:txBody>
          <a:bodyPr>
            <a:noAutofit/>
          </a:bodyPr>
          <a:lstStyle/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9BE6F"/>
                </a:solidFill>
                <a:latin typeface="Bookman Old Style" panose="02050604050505020204" pitchFamily="18" charset="0"/>
              </a:rPr>
              <a:t>Hazel </a:t>
            </a:r>
            <a:r>
              <a:rPr lang="en-US" sz="1600" dirty="0" smtClean="0">
                <a:solidFill>
                  <a:srgbClr val="F9BE6F"/>
                </a:solidFill>
                <a:latin typeface="Bookman Old Style" panose="02050604050505020204" pitchFamily="18" charset="0"/>
              </a:rPr>
              <a:t>Hunkins to </a:t>
            </a:r>
            <a:r>
              <a:rPr lang="en-US" sz="1600" dirty="0">
                <a:solidFill>
                  <a:srgbClr val="F9BE6F"/>
                </a:solidFill>
                <a:latin typeface="Bookman Old Style" panose="02050604050505020204" pitchFamily="18" charset="0"/>
              </a:rPr>
              <a:t>Mrs. E. L. </a:t>
            </a:r>
            <a:r>
              <a:rPr lang="en-US" sz="1600" dirty="0" smtClean="0">
                <a:solidFill>
                  <a:srgbClr val="F9BE6F"/>
                </a:solidFill>
                <a:latin typeface="Bookman Old Style" panose="02050604050505020204" pitchFamily="18" charset="0"/>
              </a:rPr>
              <a:t>Perkins, </a:t>
            </a:r>
            <a:r>
              <a:rPr lang="en-US" sz="1600" dirty="0">
                <a:solidFill>
                  <a:srgbClr val="F9BE6F"/>
                </a:solidFill>
                <a:latin typeface="Bookman Old Style" panose="02050604050505020204" pitchFamily="18" charset="0"/>
              </a:rPr>
              <a:t>August 15, 1918, and </a:t>
            </a:r>
            <a:r>
              <a:rPr lang="en-US" sz="1600" dirty="0" smtClean="0">
                <a:solidFill>
                  <a:srgbClr val="F9BE6F"/>
                </a:solidFill>
                <a:latin typeface="Bookman Old Style" panose="02050604050505020204" pitchFamily="18" charset="0"/>
              </a:rPr>
              <a:t>Hunkins to </a:t>
            </a:r>
            <a:r>
              <a:rPr lang="en-US" sz="1600" dirty="0">
                <a:solidFill>
                  <a:srgbClr val="F9BE6F"/>
                </a:solidFill>
                <a:latin typeface="Bookman Old Style" panose="02050604050505020204" pitchFamily="18" charset="0"/>
              </a:rPr>
              <a:t>Mrs. E. L. Hunkins, August 21, </a:t>
            </a:r>
            <a:r>
              <a:rPr lang="en-US" sz="1600" dirty="0" smtClean="0">
                <a:solidFill>
                  <a:srgbClr val="F9BE6F"/>
                </a:solidFill>
                <a:latin typeface="Bookman Old Style" panose="02050604050505020204" pitchFamily="18" charset="0"/>
              </a:rPr>
              <a:t>1918 </a:t>
            </a:r>
            <a:endParaRPr lang="en-US" sz="1600" dirty="0" smtClean="0">
              <a:solidFill>
                <a:srgbClr val="F9BE6F"/>
              </a:solidFill>
              <a:latin typeface="Bookman Old Style" panose="02050604050505020204" pitchFamily="18" charset="0"/>
            </a:endParaRP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rgbClr val="F9BE6F"/>
              </a:solidFill>
              <a:latin typeface="Bookman Old Style" panose="02050604050505020204" pitchFamily="18" charset="0"/>
            </a:endParaRP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smtClean="0">
                <a:solidFill>
                  <a:srgbClr val="F9BE6F"/>
                </a:solidFill>
                <a:latin typeface="Bookman Old Style" panose="02050604050505020204" pitchFamily="18" charset="0"/>
              </a:rPr>
              <a:t>Source: Hazel </a:t>
            </a:r>
            <a:r>
              <a:rPr lang="en-US" sz="1400" dirty="0">
                <a:solidFill>
                  <a:srgbClr val="F9BE6F"/>
                </a:solidFill>
                <a:latin typeface="Bookman Old Style" panose="02050604050505020204" pitchFamily="18" charset="0"/>
              </a:rPr>
              <a:t>Hunkins-Hallinan Papers, MC 532, box 61, folder 9, Schlesinger Library, Radcliffe Institute</a:t>
            </a:r>
            <a:endParaRPr lang="en-US" sz="1600" spc="50" dirty="0">
              <a:solidFill>
                <a:srgbClr val="F9BE6F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"/>
            <a:ext cx="398989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528" y="3352800"/>
            <a:ext cx="4001963" cy="309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2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304800" y="685800"/>
            <a:ext cx="3048000" cy="1905000"/>
          </a:xfrm>
        </p:spPr>
        <p:txBody>
          <a:bodyPr>
            <a:noAutofit/>
          </a:bodyPr>
          <a:lstStyle/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9BE6F"/>
                </a:solidFill>
                <a:latin typeface="Bookman Old Style" panose="02050604050505020204" pitchFamily="18" charset="0"/>
              </a:rPr>
              <a:t>“Twenty-six Suffragists Get Tribute,” </a:t>
            </a:r>
            <a:r>
              <a:rPr lang="en-US" sz="1600" i="1" dirty="0" smtClean="0">
                <a:solidFill>
                  <a:srgbClr val="F9BE6F"/>
                </a:solidFill>
                <a:latin typeface="Bookman Old Style" panose="02050604050505020204" pitchFamily="18" charset="0"/>
              </a:rPr>
              <a:t>Washington </a:t>
            </a:r>
            <a:r>
              <a:rPr lang="en-US" sz="1600" dirty="0" smtClean="0">
                <a:solidFill>
                  <a:srgbClr val="F9BE6F"/>
                </a:solidFill>
                <a:latin typeface="Bookman Old Style" panose="02050604050505020204" pitchFamily="18" charset="0"/>
              </a:rPr>
              <a:t>[D.C.] </a:t>
            </a:r>
            <a:r>
              <a:rPr lang="en-US" sz="1600" i="1" dirty="0">
                <a:solidFill>
                  <a:srgbClr val="F9BE6F"/>
                </a:solidFill>
                <a:latin typeface="Bookman Old Style" panose="02050604050505020204" pitchFamily="18" charset="0"/>
              </a:rPr>
              <a:t>Herald, </a:t>
            </a:r>
            <a:r>
              <a:rPr lang="en-US" sz="1600" dirty="0">
                <a:solidFill>
                  <a:srgbClr val="F9BE6F"/>
                </a:solidFill>
                <a:latin typeface="Bookman Old Style" panose="02050604050505020204" pitchFamily="18" charset="0"/>
              </a:rPr>
              <a:t>December 15</a:t>
            </a:r>
            <a:r>
              <a:rPr lang="en-US" sz="1600">
                <a:solidFill>
                  <a:srgbClr val="F9BE6F"/>
                </a:solidFill>
                <a:latin typeface="Bookman Old Style" panose="02050604050505020204" pitchFamily="18" charset="0"/>
              </a:rPr>
              <a:t>, </a:t>
            </a:r>
            <a:r>
              <a:rPr lang="en-US" sz="1600" smtClean="0">
                <a:solidFill>
                  <a:srgbClr val="F9BE6F"/>
                </a:solidFill>
                <a:latin typeface="Bookman Old Style" panose="02050604050505020204" pitchFamily="18" charset="0"/>
              </a:rPr>
              <a:t>1918 </a:t>
            </a:r>
            <a:endParaRPr lang="en-US" sz="1600" dirty="0" smtClean="0">
              <a:solidFill>
                <a:srgbClr val="F9BE6F"/>
              </a:solidFill>
              <a:latin typeface="Bookman Old Style" panose="02050604050505020204" pitchFamily="18" charset="0"/>
            </a:endParaRP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rgbClr val="F9BE6F"/>
              </a:solidFill>
              <a:latin typeface="Bookman Old Style" panose="02050604050505020204" pitchFamily="18" charset="0"/>
            </a:endParaRP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smtClean="0">
                <a:solidFill>
                  <a:srgbClr val="F9BE6F"/>
                </a:solidFill>
                <a:latin typeface="Bookman Old Style" panose="02050604050505020204" pitchFamily="18" charset="0"/>
              </a:rPr>
              <a:t>The full </a:t>
            </a:r>
            <a:r>
              <a:rPr lang="en-US" sz="1400" dirty="0">
                <a:solidFill>
                  <a:srgbClr val="F9BE6F"/>
                </a:solidFill>
                <a:latin typeface="Bookman Old Style" panose="02050604050505020204" pitchFamily="18" charset="0"/>
              </a:rPr>
              <a:t>page </a:t>
            </a:r>
            <a:r>
              <a:rPr lang="en-US" sz="1400" dirty="0" smtClean="0">
                <a:solidFill>
                  <a:srgbClr val="F9BE6F"/>
                </a:solidFill>
                <a:latin typeface="Bookman Old Style" panose="02050604050505020204" pitchFamily="18" charset="0"/>
              </a:rPr>
              <a:t>is available </a:t>
            </a:r>
            <a:r>
              <a:rPr lang="en-US" sz="1400" dirty="0">
                <a:solidFill>
                  <a:srgbClr val="F9BE6F"/>
                </a:solidFill>
                <a:latin typeface="Bookman Old Style" panose="02050604050505020204" pitchFamily="18" charset="0"/>
              </a:rPr>
              <a:t>at </a:t>
            </a:r>
            <a:r>
              <a:rPr lang="en-US" sz="1400" u="sng" dirty="0">
                <a:solidFill>
                  <a:srgbClr val="F9BE6F"/>
                </a:solidFill>
                <a:latin typeface="Bookman Old Style" panose="02050604050505020204" pitchFamily="18" charset="0"/>
              </a:rPr>
              <a:t>http://chroniclingamerica.loc.gov/lccn/sn83045433/1918-12-15/ed-1/seq-4.pdf </a:t>
            </a:r>
            <a:endParaRPr lang="en-US" sz="1600" spc="50" dirty="0">
              <a:solidFill>
                <a:srgbClr val="F9BE6F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04787"/>
            <a:ext cx="1648509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477" y="204787"/>
            <a:ext cx="1661545" cy="582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04787"/>
            <a:ext cx="17716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89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105</TotalTime>
  <Words>322</Words>
  <Application>Microsoft Office PowerPoint</Application>
  <PresentationFormat>On-screen Show (4:3)</PresentationFormat>
  <Paragraphs>38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Horizon</vt:lpstr>
      <vt:lpstr>Hazel Hunkins:  Billings Suffragist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 of Montana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Hazel Hunkins: Billings Suffragist</dc:title>
  <dc:creator>Kohl, Martha</dc:creator>
  <cp:lastModifiedBy>Kohl, Martha</cp:lastModifiedBy>
  <cp:revision>19</cp:revision>
  <dcterms:created xsi:type="dcterms:W3CDTF">2016-07-15T18:17:57Z</dcterms:created>
  <dcterms:modified xsi:type="dcterms:W3CDTF">2016-07-21T18:48:08Z</dcterms:modified>
</cp:coreProperties>
</file>