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19"/>
  </p:notesMasterIdLst>
  <p:sldIdLst>
    <p:sldId id="256" r:id="rId2"/>
    <p:sldId id="277" r:id="rId3"/>
    <p:sldId id="257" r:id="rId4"/>
    <p:sldId id="267" r:id="rId5"/>
    <p:sldId id="258" r:id="rId6"/>
    <p:sldId id="268" r:id="rId7"/>
    <p:sldId id="259" r:id="rId8"/>
    <p:sldId id="269" r:id="rId9"/>
    <p:sldId id="260" r:id="rId10"/>
    <p:sldId id="275" r:id="rId11"/>
    <p:sldId id="270" r:id="rId12"/>
    <p:sldId id="261" r:id="rId13"/>
    <p:sldId id="262" r:id="rId14"/>
    <p:sldId id="276" r:id="rId15"/>
    <p:sldId id="263" r:id="rId16"/>
    <p:sldId id="278" r:id="rId17"/>
    <p:sldId id="273" r:id="rId1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E6F"/>
    <a:srgbClr val="FFFAF3"/>
    <a:srgbClr val="640000"/>
    <a:srgbClr val="FDE2BF"/>
    <a:srgbClr val="FCD9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7122" autoAdjust="0"/>
  </p:normalViewPr>
  <p:slideViewPr>
    <p:cSldViewPr snapToGrid="0" snapToObjects="1">
      <p:cViewPr>
        <p:scale>
          <a:sx n="80" d="100"/>
          <a:sy n="80" d="100"/>
        </p:scale>
        <p:origin x="-72" y="-22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dirty="0"/>
          </a:p>
        </p:txBody>
      </p:sp>
    </p:spTree>
    <p:extLst>
      <p:ext uri="{BB962C8B-B14F-4D97-AF65-F5344CB8AC3E}">
        <p14:creationId xmlns:p14="http://schemas.microsoft.com/office/powerpoint/2010/main" val="400907769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alibri"/>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t>Hazel Hunkins to Mother, March 30, 1917, Hazel Hunkins-Hallinan Papers, MC 532, box 80, folder 1, Schlesinger Library, Radcliffe Institute </a:t>
            </a:r>
          </a:p>
          <a:p>
            <a:pPr lvl="0" rtl="0">
              <a:spcBef>
                <a:spcPts val="0"/>
              </a:spcBef>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smtClean="0"/>
              <a:t>What was</a:t>
            </a:r>
            <a:endParaRPr lang="en-US" dirty="0"/>
          </a:p>
        </p:txBody>
      </p:sp>
    </p:spTree>
    <p:extLst>
      <p:ext uri="{BB962C8B-B14F-4D97-AF65-F5344CB8AC3E}">
        <p14:creationId xmlns:p14="http://schemas.microsoft.com/office/powerpoint/2010/main" val="2347037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“I Did Not Raise My Girl to Be a Voter.” Political cartoon published in </a:t>
            </a:r>
            <a:r>
              <a:rPr lang="en" i="1">
                <a:solidFill>
                  <a:schemeClr val="dk1"/>
                </a:solidFill>
              </a:rPr>
              <a:t>Puck </a:t>
            </a:r>
            <a:r>
              <a:rPr lang="en">
                <a:solidFill>
                  <a:schemeClr val="dk1"/>
                </a:solidFill>
              </a:rPr>
              <a:t>[magazine], October 9, 1915, p. 6. Image from Library of Congress Prints and Photographs Division Washington, D.C. </a:t>
            </a:r>
          </a:p>
          <a:p>
            <a:pPr lvl="0" rtl="0">
              <a:spcBef>
                <a:spcPts val="0"/>
              </a:spcBef>
              <a:buNone/>
            </a:pPr>
            <a:endParaRPr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703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rPr>
              <a:t>Photos from the </a:t>
            </a:r>
            <a:r>
              <a:rPr lang="en" i="1" dirty="0">
                <a:solidFill>
                  <a:schemeClr val="dk1"/>
                </a:solidFill>
              </a:rPr>
              <a:t>1908 Kyote Annual </a:t>
            </a:r>
            <a:r>
              <a:rPr lang="en" dirty="0">
                <a:solidFill>
                  <a:schemeClr val="dk1"/>
                </a:solidFill>
              </a:rPr>
              <a:t>(Billings, Montana, High School)</a:t>
            </a:r>
          </a:p>
          <a:p>
            <a:pPr lvl="0" rt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7037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smtClean="0"/>
              <a:t>Text reads:  </a:t>
            </a:r>
            <a:r>
              <a:rPr lang="en" dirty="0"/>
              <a:t>My first ride in an aeroplane with Silas Christopherson; a stunt pilot.  He took me over San Francisco and I scattered suffrage leaflets on the crowds below.  1916</a:t>
            </a:r>
          </a:p>
          <a:p>
            <a:pPr rtl="0">
              <a:spcBef>
                <a:spcPts val="0"/>
              </a:spcBef>
              <a:buNone/>
            </a:pPr>
            <a:endParaRPr dirty="0"/>
          </a:p>
          <a:p>
            <a:pPr lvl="0" rtl="0">
              <a:lnSpc>
                <a:spcPct val="115000"/>
              </a:lnSpc>
              <a:spcBef>
                <a:spcPts val="0"/>
              </a:spcBef>
              <a:spcAft>
                <a:spcPts val="1000"/>
              </a:spcAft>
              <a:buClr>
                <a:schemeClr val="dk1"/>
              </a:buClr>
              <a:buSzPct val="100000"/>
              <a:buFont typeface="Arial"/>
              <a:buNone/>
            </a:pPr>
            <a:r>
              <a:rPr lang="en" dirty="0"/>
              <a:t>Source:  </a:t>
            </a:r>
            <a:r>
              <a:rPr lang="en" sz="1200" dirty="0">
                <a:solidFill>
                  <a:schemeClr val="dk1"/>
                </a:solidFill>
                <a:latin typeface="Times New Roman"/>
                <a:ea typeface="Times New Roman"/>
                <a:cs typeface="Times New Roman"/>
                <a:sym typeface="Times New Roman"/>
              </a:rPr>
              <a:t>Hazel Hunkins-Hallinan Papers, MC 532, Schlesinger Library, Radcliffe Institute</a:t>
            </a:r>
          </a:p>
          <a:p>
            <a:pPr>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smtClean="0"/>
              <a:t>What was</a:t>
            </a:r>
            <a:endParaRPr lang="en-US" dirty="0"/>
          </a:p>
        </p:txBody>
      </p:sp>
    </p:spTree>
    <p:extLst>
      <p:ext uri="{BB962C8B-B14F-4D97-AF65-F5344CB8AC3E}">
        <p14:creationId xmlns:p14="http://schemas.microsoft.com/office/powerpoint/2010/main" val="2347037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rgbClr val="3D464D"/>
                </a:solidFill>
                <a:highlight>
                  <a:srgbClr val="FFFFFF"/>
                </a:highlight>
              </a:rPr>
              <a:t>Envelope, Hazel Hunkins-Hallinan Papers, MC 532, box 80, folder 1, Schlesinger Library, Radcliffe Institute</a:t>
            </a:r>
          </a:p>
          <a:p>
            <a:pPr>
              <a:spcBef>
                <a:spcPts val="0"/>
              </a:spcBef>
              <a:buNone/>
            </a:pPr>
            <a:endParaRPr>
              <a:solidFill>
                <a:srgbClr val="3D464D"/>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smtClean="0"/>
              <a:t>What was</a:t>
            </a:r>
            <a:endParaRPr lang="en-US" dirty="0"/>
          </a:p>
        </p:txBody>
      </p:sp>
    </p:spTree>
    <p:extLst>
      <p:ext uri="{BB962C8B-B14F-4D97-AF65-F5344CB8AC3E}">
        <p14:creationId xmlns:p14="http://schemas.microsoft.com/office/powerpoint/2010/main" val="234703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“The Women Who Are Guarding the White House Portal,” </a:t>
            </a:r>
            <a:r>
              <a:rPr lang="en" i="1">
                <a:solidFill>
                  <a:schemeClr val="dk1"/>
                </a:solidFill>
              </a:rPr>
              <a:t>Washington Post </a:t>
            </a:r>
            <a:r>
              <a:rPr lang="en">
                <a:solidFill>
                  <a:schemeClr val="dk1"/>
                </a:solidFill>
              </a:rPr>
              <a:t>clipping, February 4, 1915, Hazel Hunkins-Hallinan Papers, MC 532, box 61, folder 10, Schlesinger Library, Radcliffe Institute</a:t>
            </a:r>
          </a:p>
          <a:p>
            <a:pPr>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smtClean="0"/>
              <a:t>What was</a:t>
            </a:r>
            <a:endParaRPr lang="en-US" dirty="0"/>
          </a:p>
        </p:txBody>
      </p:sp>
    </p:spTree>
    <p:extLst>
      <p:ext uri="{BB962C8B-B14F-4D97-AF65-F5344CB8AC3E}">
        <p14:creationId xmlns:p14="http://schemas.microsoft.com/office/powerpoint/2010/main" val="2347037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3429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
        <p:nvSpPr>
          <p:cNvPr id="3" name="Subtitle 2"/>
          <p:cNvSpPr>
            <a:spLocks noGrp="1"/>
          </p:cNvSpPr>
          <p:nvPr>
            <p:ph type="subTitle" idx="1"/>
          </p:nvPr>
        </p:nvSpPr>
        <p:spPr>
          <a:xfrm>
            <a:off x="1219200" y="2914650"/>
            <a:ext cx="6400800" cy="131445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1505916"/>
            <a:ext cx="7772400" cy="1102519"/>
          </a:xfrm>
        </p:spPr>
        <p:txBody>
          <a:bodyPr/>
          <a:lstStyle>
            <a:lvl1pPr algn="ctr">
              <a:defRPr sz="3200"/>
            </a:lvl1pPr>
          </a:lstStyle>
          <a:p>
            <a:r>
              <a:rPr lang="en-US" smtClean="0"/>
              <a:t>Click to edit Master title style</a:t>
            </a:r>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
        <p:nvSpPr>
          <p:cNvPr id="8" name="Content Placeholder 7"/>
          <p:cNvSpPr>
            <a:spLocks noGrp="1"/>
          </p:cNvSpPr>
          <p:nvPr>
            <p:ph sz="quarter" idx="13"/>
          </p:nvPr>
        </p:nvSpPr>
        <p:spPr>
          <a:xfrm>
            <a:off x="609600" y="1200150"/>
            <a:ext cx="79248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3721894"/>
            <a:ext cx="7885113" cy="1021556"/>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1" y="2596754"/>
            <a:ext cx="7885113" cy="1125140"/>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7/20/2016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200150"/>
            <a:ext cx="3733800" cy="30861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200150"/>
            <a:ext cx="3733800" cy="30861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05979"/>
            <a:ext cx="7924800" cy="85725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05979"/>
            <a:ext cx="7924800" cy="8572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200150"/>
            <a:ext cx="3733800" cy="43100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200150"/>
            <a:ext cx="3733800" cy="43100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7/20/2016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7/20/2016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7/20/2016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085850"/>
            <a:ext cx="46482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085850"/>
            <a:ext cx="2971800" cy="82296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1910919"/>
            <a:ext cx="2971800" cy="237533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7/20/2016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5143500"/>
          </a:xfrm>
          <a:prstGeom prst="rect">
            <a:avLst/>
          </a:prstGeom>
        </p:spPr>
      </p:pic>
      <p:sp>
        <p:nvSpPr>
          <p:cNvPr id="2" name="Title 1"/>
          <p:cNvSpPr>
            <a:spLocks noGrp="1"/>
          </p:cNvSpPr>
          <p:nvPr>
            <p:ph type="title"/>
          </p:nvPr>
        </p:nvSpPr>
        <p:spPr>
          <a:xfrm>
            <a:off x="609600" y="1085850"/>
            <a:ext cx="2971800" cy="82296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085850"/>
            <a:ext cx="3419856" cy="260604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1910918"/>
            <a:ext cx="2971800" cy="180383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5143500"/>
          </a:xfrm>
          <a:prstGeom prst="rect">
            <a:avLst/>
          </a:prstGeom>
        </p:spPr>
      </p:pic>
      <p:sp>
        <p:nvSpPr>
          <p:cNvPr id="2" name="Title Placeholder 1"/>
          <p:cNvSpPr>
            <a:spLocks noGrp="1"/>
          </p:cNvSpPr>
          <p:nvPr>
            <p:ph type="title"/>
          </p:nvPr>
        </p:nvSpPr>
        <p:spPr>
          <a:xfrm>
            <a:off x="609600" y="205979"/>
            <a:ext cx="7924800" cy="85725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200151"/>
            <a:ext cx="79248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4767263"/>
            <a:ext cx="1524000" cy="273844"/>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7/20/2016</a:t>
            </a:fld>
            <a:endParaRPr lang="en-US" dirty="0"/>
          </a:p>
        </p:txBody>
      </p:sp>
      <p:sp>
        <p:nvSpPr>
          <p:cNvPr id="5" name="Footer Placeholder 4"/>
          <p:cNvSpPr>
            <a:spLocks noGrp="1"/>
          </p:cNvSpPr>
          <p:nvPr>
            <p:ph type="ftr" sz="quarter" idx="3"/>
          </p:nvPr>
        </p:nvSpPr>
        <p:spPr>
          <a:xfrm>
            <a:off x="609600" y="4767263"/>
            <a:ext cx="2895600" cy="273844"/>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4767263"/>
            <a:ext cx="990600" cy="273844"/>
          </a:xfrm>
          <a:prstGeom prst="rect">
            <a:avLst/>
          </a:prstGeom>
        </p:spPr>
        <p:txBody>
          <a:bodyPr vert="horz" lIns="91440" tIns="45720" rIns="91440" bIns="45720" rtlCol="0" anchor="ctr"/>
          <a:lstStyle>
            <a:lvl1pPr algn="r">
              <a:defRPr sz="1100" baseline="0">
                <a:solidFill>
                  <a:schemeClr val="tx1"/>
                </a:solidFill>
              </a:defRPr>
            </a:lvl1p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 bg1="dk1" tx1="lt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1" name="Shape 31"/>
          <p:cNvSpPr txBox="1">
            <a:spLocks noGrp="1"/>
          </p:cNvSpPr>
          <p:nvPr>
            <p:ph type="subTitle" idx="4294967295"/>
          </p:nvPr>
        </p:nvSpPr>
        <p:spPr>
          <a:xfrm>
            <a:off x="1371600" y="2107331"/>
            <a:ext cx="6400800" cy="1314450"/>
          </a:xfrm>
          <a:prstGeom prst="rect">
            <a:avLst/>
          </a:prstGeom>
        </p:spPr>
        <p:txBody>
          <a:bodyPr lIns="91425" tIns="91425" rIns="91425" bIns="91425" anchor="t" anchorCtr="0">
            <a:noAutofit/>
          </a:bodyPr>
          <a:lstStyle/>
          <a:p>
            <a:pPr lvl="0" algn="ctr" rtl="0">
              <a:spcBef>
                <a:spcPts val="0"/>
              </a:spcBef>
              <a:buNone/>
            </a:pPr>
            <a:r>
              <a:rPr lang="en" sz="2400" spc="50" dirty="0">
                <a:solidFill>
                  <a:schemeClr val="tx1"/>
                </a:solidFill>
                <a:latin typeface="Footlight MT Light" panose="0204060206030A020304" pitchFamily="18" charset="0"/>
                <a:ea typeface="+mj-ea"/>
                <a:cs typeface="+mj-cs"/>
              </a:rPr>
              <a:t>Images to Project for Part 1 of the Lesson Plan</a:t>
            </a:r>
          </a:p>
        </p:txBody>
      </p:sp>
      <p:sp>
        <p:nvSpPr>
          <p:cNvPr id="30" name="Shape 30"/>
          <p:cNvSpPr txBox="1">
            <a:spLocks noGrp="1"/>
          </p:cNvSpPr>
          <p:nvPr>
            <p:ph type="ctrTitle" idx="4294967295"/>
          </p:nvPr>
        </p:nvSpPr>
        <p:spPr>
          <a:xfrm>
            <a:off x="685800" y="1005606"/>
            <a:ext cx="7772400" cy="1101725"/>
          </a:xfrm>
          <a:prstGeom prst="rect">
            <a:avLst/>
          </a:prstGeom>
        </p:spPr>
        <p:txBody>
          <a:bodyPr lIns="91425" tIns="91425" rIns="91425" bIns="91425" anchor="b" anchorCtr="0">
            <a:noAutofit/>
          </a:bodyPr>
          <a:lstStyle/>
          <a:p>
            <a:pPr algn="ctr">
              <a:spcBef>
                <a:spcPts val="0"/>
              </a:spcBef>
            </a:pPr>
            <a:r>
              <a:rPr lang="en" sz="6000" cap="none" dirty="0">
                <a:solidFill>
                  <a:srgbClr val="F9BE6F"/>
                </a:solidFill>
                <a:latin typeface="Footlight MT Light" panose="0204060206030A020304" pitchFamily="18" charset="0"/>
                <a:sym typeface="Arial"/>
              </a:rPr>
              <a:t>Hazel Hunkins</a:t>
            </a:r>
            <a:r>
              <a:rPr lang="en-US" sz="6000" cap="none" dirty="0">
                <a:solidFill>
                  <a:srgbClr val="F9BE6F"/>
                </a:solidFill>
                <a:latin typeface="Footlight MT Light" panose="0204060206030A020304" pitchFamily="18" charset="0"/>
                <a:sym typeface="Arial"/>
              </a:rPr>
              <a:t/>
            </a:r>
            <a:br>
              <a:rPr lang="en-US" sz="6000" cap="none" dirty="0">
                <a:solidFill>
                  <a:srgbClr val="F9BE6F"/>
                </a:solidFill>
                <a:latin typeface="Footlight MT Light" panose="0204060206030A020304" pitchFamily="18" charset="0"/>
                <a:sym typeface="Arial"/>
              </a:rPr>
            </a:br>
            <a:r>
              <a:rPr lang="en" sz="4000" cap="none" dirty="0">
                <a:solidFill>
                  <a:srgbClr val="F9BE6F"/>
                </a:solidFill>
                <a:latin typeface="Footlight MT Light" panose="0204060206030A020304" pitchFamily="18" charset="0"/>
                <a:sym typeface="Arial"/>
              </a:rPr>
              <a:t>Billings Suffragist  </a:t>
            </a:r>
            <a:endParaRPr lang="en" cap="none" dirty="0">
              <a:solidFill>
                <a:srgbClr val="F9BE6F"/>
              </a:solidFill>
              <a:latin typeface="Footlight MT Light" panose="0204060206030A020304" pitchFamily="18" charset="0"/>
              <a:sym typeface="Aria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79304" y="2675573"/>
            <a:ext cx="2238624" cy="149241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139" y="437322"/>
            <a:ext cx="8458200" cy="584775"/>
          </a:xfrm>
          <a:prstGeom prst="rect">
            <a:avLst/>
          </a:prstGeom>
          <a:noFill/>
        </p:spPr>
        <p:txBody>
          <a:bodyPr wrap="square" rtlCol="0">
            <a:spAutoFit/>
          </a:bodyPr>
          <a:lstStyle/>
          <a:p>
            <a:r>
              <a:rPr lang="en-US" sz="1600" dirty="0" smtClean="0">
                <a:solidFill>
                  <a:srgbClr val="F9BE6F"/>
                </a:solidFill>
                <a:latin typeface="Bookman Old Style" panose="02050604050505020204" pitchFamily="18" charset="0"/>
              </a:rPr>
              <a:t>Excerpt from “The </a:t>
            </a:r>
            <a:r>
              <a:rPr lang="en-US" sz="1600" dirty="0">
                <a:solidFill>
                  <a:srgbClr val="F9BE6F"/>
                </a:solidFill>
                <a:latin typeface="Bookman Old Style" panose="02050604050505020204" pitchFamily="18" charset="0"/>
              </a:rPr>
              <a:t>Women Who Are </a:t>
            </a:r>
            <a:r>
              <a:rPr lang="en-US" sz="1600" dirty="0" smtClean="0">
                <a:solidFill>
                  <a:srgbClr val="F9BE6F"/>
                </a:solidFill>
                <a:latin typeface="Bookman Old Style" panose="02050604050505020204" pitchFamily="18" charset="0"/>
              </a:rPr>
              <a:t>‘Guarding’ </a:t>
            </a:r>
            <a:r>
              <a:rPr lang="en-US" sz="1600" dirty="0">
                <a:solidFill>
                  <a:srgbClr val="F9BE6F"/>
                </a:solidFill>
                <a:latin typeface="Bookman Old Style" panose="02050604050505020204" pitchFamily="18" charset="0"/>
              </a:rPr>
              <a:t>the White House </a:t>
            </a:r>
            <a:r>
              <a:rPr lang="en-US" sz="1600" dirty="0" smtClean="0">
                <a:solidFill>
                  <a:srgbClr val="F9BE6F"/>
                </a:solidFill>
                <a:latin typeface="Bookman Old Style" panose="02050604050505020204" pitchFamily="18" charset="0"/>
              </a:rPr>
              <a:t>Portals,” </a:t>
            </a:r>
            <a:r>
              <a:rPr lang="en-US" sz="1600" dirty="0">
                <a:solidFill>
                  <a:srgbClr val="F9BE6F"/>
                </a:solidFill>
                <a:latin typeface="Bookman Old Style" panose="02050604050505020204" pitchFamily="18" charset="0"/>
              </a:rPr>
              <a:t>Magazine Section, </a:t>
            </a:r>
            <a:r>
              <a:rPr lang="en-US" sz="1600" i="1" dirty="0">
                <a:solidFill>
                  <a:srgbClr val="F9BE6F"/>
                </a:solidFill>
                <a:latin typeface="Bookman Old Style" panose="02050604050505020204" pitchFamily="18" charset="0"/>
              </a:rPr>
              <a:t>The Washington Post</a:t>
            </a:r>
            <a:r>
              <a:rPr lang="en-US" sz="1600" dirty="0">
                <a:solidFill>
                  <a:srgbClr val="F9BE6F"/>
                </a:solidFill>
                <a:latin typeface="Bookman Old Style" panose="02050604050505020204" pitchFamily="18" charset="0"/>
              </a:rPr>
              <a:t>, February 4, </a:t>
            </a:r>
            <a:r>
              <a:rPr lang="en-US" sz="1600" dirty="0" smtClean="0">
                <a:solidFill>
                  <a:srgbClr val="F9BE6F"/>
                </a:solidFill>
                <a:latin typeface="Bookman Old Style" panose="02050604050505020204" pitchFamily="18" charset="0"/>
              </a:rPr>
              <a:t>1917</a:t>
            </a:r>
            <a:endParaRPr lang="en-US" sz="1600" dirty="0">
              <a:solidFill>
                <a:srgbClr val="F9BE6F"/>
              </a:solidFill>
              <a:latin typeface="Bookman Old Style" panose="02050604050505020204" pitchFamily="18" charset="0"/>
            </a:endParaRPr>
          </a:p>
        </p:txBody>
      </p:sp>
      <p:sp>
        <p:nvSpPr>
          <p:cNvPr id="3" name="TextBox 2"/>
          <p:cNvSpPr txBox="1"/>
          <p:nvPr/>
        </p:nvSpPr>
        <p:spPr>
          <a:xfrm>
            <a:off x="467139" y="1022097"/>
            <a:ext cx="8001000" cy="3108543"/>
          </a:xfrm>
          <a:prstGeom prst="rect">
            <a:avLst/>
          </a:prstGeom>
          <a:noFill/>
        </p:spPr>
        <p:txBody>
          <a:bodyPr wrap="square" rtlCol="0">
            <a:spAutoFit/>
          </a:bodyPr>
          <a:lstStyle/>
          <a:p>
            <a:r>
              <a:rPr lang="en-US" dirty="0" smtClean="0">
                <a:solidFill>
                  <a:schemeClr val="tx1"/>
                </a:solidFill>
                <a:latin typeface="Bookman Old Style" panose="02050604050505020204" pitchFamily="18" charset="0"/>
              </a:rPr>
              <a:t>“Some </a:t>
            </a:r>
            <a:r>
              <a:rPr lang="en-US" dirty="0">
                <a:solidFill>
                  <a:schemeClr val="tx1"/>
                </a:solidFill>
                <a:latin typeface="Bookman Old Style" panose="02050604050505020204" pitchFamily="18" charset="0"/>
              </a:rPr>
              <a:t>women inherit their sufferings for suffrage, </a:t>
            </a:r>
            <a:r>
              <a:rPr lang="en-US" dirty="0" smtClean="0">
                <a:solidFill>
                  <a:schemeClr val="tx1"/>
                </a:solidFill>
                <a:latin typeface="Bookman Old Style" panose="02050604050505020204" pitchFamily="18" charset="0"/>
              </a:rPr>
              <a:t>while </a:t>
            </a:r>
            <a:r>
              <a:rPr lang="en-US" dirty="0">
                <a:solidFill>
                  <a:schemeClr val="tx1"/>
                </a:solidFill>
                <a:latin typeface="Bookman Old Style" panose="02050604050505020204" pitchFamily="18" charset="0"/>
              </a:rPr>
              <a:t>others contract the all-consuming fever. Miss Hazel Hunkins (don’t fail to inspect accompanying photograph), of Billings, Mont., was born a suffragist. Her parents resided at the time of her birth in Colorado and her mother was a voter. She, like the Chicago suffragists, will tell you that the “hand that rocks the cradle will never rock the boat.” Miss Hunkins was district chairman for the Congressional Union in Montana, and during the recent campaign stumped northern California against the Democrats. She came to Washington late in November to insist that President Wilson shall “mother instead of smother” the suffrage constitutional amendment. Though now a member of the picket brigade, Miss Hunkins, while in California, belonged to the aviation corps of the suffrage army. She flew over San Francisco’s suburban towns scattering burning (used figuratively) literature bearing on the “cause.” While Miss Hunkins was registered in Montana she was so </a:t>
            </a:r>
            <a:r>
              <a:rPr lang="en-US" dirty="0" smtClean="0">
                <a:solidFill>
                  <a:schemeClr val="tx1"/>
                </a:solidFill>
                <a:latin typeface="Bookman Old Style" panose="02050604050505020204" pitchFamily="18" charset="0"/>
              </a:rPr>
              <a:t>wrapped </a:t>
            </a:r>
            <a:r>
              <a:rPr lang="en-US" dirty="0">
                <a:solidFill>
                  <a:schemeClr val="tx1"/>
                </a:solidFill>
                <a:latin typeface="Bookman Old Style" panose="02050604050505020204" pitchFamily="18" charset="0"/>
              </a:rPr>
              <a:t>up in her work of urging others to vote right that she overlooked the little detail of casting a ballot herself last November</a:t>
            </a:r>
            <a:r>
              <a:rPr lang="en-US" dirty="0" smtClean="0">
                <a:solidFill>
                  <a:schemeClr val="tx1"/>
                </a:solidFill>
                <a:latin typeface="Bookman Old Style" panose="02050604050505020204" pitchFamily="18" charset="0"/>
              </a:rPr>
              <a:t>....”</a:t>
            </a:r>
            <a:endParaRPr lang="en-US"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51741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204858"/>
            <a:ext cx="4178300" cy="4903579"/>
          </a:xfrm>
          <a:noFill/>
          <a:ln w="3175" cmpd="sng">
            <a:noFill/>
          </a:ln>
        </p:spPr>
        <p:txBody>
          <a:bodyPr>
            <a:normAutofit/>
          </a:bodyPr>
          <a:lstStyle/>
          <a:p>
            <a:pPr marL="0" lvl="0" indent="0">
              <a:lnSpc>
                <a:spcPct val="110000"/>
              </a:lnSpc>
              <a:spcAft>
                <a:spcPts val="0"/>
              </a:spcAft>
              <a:buNone/>
            </a:pPr>
            <a:r>
              <a:rPr lang="en-US" sz="1000" b="1" dirty="0" smtClean="0">
                <a:latin typeface="Bookman Old Style" panose="02050604050505020204" pitchFamily="18" charset="0"/>
                <a:cs typeface="Arial"/>
              </a:rPr>
              <a:t>Title of Document</a:t>
            </a:r>
            <a:r>
              <a:rPr lang="en-US" sz="1000" dirty="0" smtClean="0">
                <a:latin typeface="Bookman Old Style" panose="02050604050505020204" pitchFamily="18" charset="0"/>
                <a:cs typeface="Arial"/>
              </a:rPr>
              <a:t>:  Women Who Are Guarding the White House Portal</a:t>
            </a:r>
          </a:p>
          <a:p>
            <a:pPr marL="0" indent="0">
              <a:lnSpc>
                <a:spcPct val="110000"/>
              </a:lnSpc>
              <a:spcAft>
                <a:spcPts val="0"/>
              </a:spcAft>
              <a:buNone/>
            </a:pPr>
            <a:r>
              <a:rPr lang="en-US" sz="1000" b="1" dirty="0" smtClean="0">
                <a:latin typeface="Bookman Old Style" panose="02050604050505020204" pitchFamily="18" charset="0"/>
                <a:cs typeface="Arial"/>
              </a:rPr>
              <a:t>Creator: </a:t>
            </a:r>
            <a:r>
              <a:rPr lang="en-US" sz="1000" i="1" dirty="0" smtClean="0">
                <a:latin typeface="Bookman Old Style" panose="02050604050505020204" pitchFamily="18" charset="0"/>
                <a:cs typeface="Arial"/>
              </a:rPr>
              <a:t>Washington Post</a:t>
            </a:r>
            <a:endParaRPr lang="en-US" sz="1000" i="1" dirty="0">
              <a:latin typeface="Bookman Old Style" panose="02050604050505020204" pitchFamily="18" charset="0"/>
              <a:cs typeface="Arial"/>
            </a:endParaRPr>
          </a:p>
          <a:p>
            <a:pPr marL="0" indent="0">
              <a:lnSpc>
                <a:spcPct val="110000"/>
              </a:lnSpc>
              <a:spcAft>
                <a:spcPts val="0"/>
              </a:spcAft>
              <a:buNone/>
            </a:pPr>
            <a:r>
              <a:rPr lang="en-US" sz="1000" b="1" dirty="0" smtClean="0">
                <a:latin typeface="Bookman Old Style" panose="02050604050505020204" pitchFamily="18" charset="0"/>
                <a:cs typeface="Arial"/>
              </a:rPr>
              <a:t>Date Created</a:t>
            </a:r>
            <a:r>
              <a:rPr lang="en-US" sz="1000" dirty="0" smtClean="0">
                <a:latin typeface="Bookman Old Style" panose="02050604050505020204" pitchFamily="18" charset="0"/>
                <a:cs typeface="Arial"/>
              </a:rPr>
              <a:t>: February 4, 1917</a:t>
            </a:r>
            <a:endParaRPr lang="en-US" sz="1000" dirty="0">
              <a:latin typeface="Bookman Old Style" panose="02050604050505020204" pitchFamily="18" charset="0"/>
              <a:cs typeface="Arial"/>
            </a:endParaRPr>
          </a:p>
          <a:p>
            <a:pPr>
              <a:lnSpc>
                <a:spcPct val="110000"/>
              </a:lnSpc>
              <a:spcAft>
                <a:spcPts val="0"/>
              </a:spcAft>
            </a:pPr>
            <a:endParaRPr lang="en-US" sz="1000" b="1" dirty="0" smtClean="0">
              <a:latin typeface="Bookman Old Style" panose="02050604050505020204" pitchFamily="18" charset="0"/>
              <a:cs typeface="Arial"/>
            </a:endParaRPr>
          </a:p>
          <a:p>
            <a:pPr marL="0" indent="0">
              <a:lnSpc>
                <a:spcPct val="110000"/>
              </a:lnSpc>
              <a:spcAft>
                <a:spcPts val="0"/>
              </a:spcAft>
              <a:buNone/>
            </a:pPr>
            <a:r>
              <a:rPr lang="en-US" sz="1000" b="1" dirty="0" smtClean="0">
                <a:latin typeface="Bookman Old Style" panose="02050604050505020204" pitchFamily="18" charset="0"/>
                <a:cs typeface="Arial"/>
              </a:rPr>
              <a:t>Content</a:t>
            </a:r>
            <a:r>
              <a:rPr lang="en-US" sz="1000" dirty="0" smtClean="0">
                <a:latin typeface="Bookman Old Style" panose="02050604050505020204" pitchFamily="18" charset="0"/>
                <a:cs typeface="Arial"/>
              </a:rPr>
              <a:t>: Newspaper feature article talking about why the suffragists were picketing the White House.  Includes photos and Insert photos of some of the picketers.</a:t>
            </a:r>
            <a:endParaRPr lang="en-US" sz="1000" dirty="0">
              <a:latin typeface="Bookman Old Style" panose="02050604050505020204" pitchFamily="18" charset="0"/>
              <a:cs typeface="Arial"/>
            </a:endParaRPr>
          </a:p>
          <a:p>
            <a:pPr marL="0" indent="0">
              <a:buNone/>
            </a:pPr>
            <a:endParaRPr lang="en-US" sz="1000" dirty="0" smtClean="0">
              <a:latin typeface="Bookman Old Style" panose="02050604050505020204" pitchFamily="18" charset="0"/>
              <a:cs typeface="Arial"/>
            </a:endParaRPr>
          </a:p>
          <a:p>
            <a:pPr marL="0" indent="0">
              <a:buNone/>
            </a:pPr>
            <a:r>
              <a:rPr lang="en-US" sz="1000" b="1" dirty="0" smtClean="0">
                <a:latin typeface="Bookman Old Style" panose="02050604050505020204" pitchFamily="18" charset="0"/>
                <a:cs typeface="Arial"/>
              </a:rPr>
              <a:t>Subtext</a:t>
            </a:r>
            <a:r>
              <a:rPr lang="en-US" sz="1000" dirty="0" smtClean="0">
                <a:latin typeface="Bookman Old Style" panose="02050604050505020204" pitchFamily="18" charset="0"/>
                <a:cs typeface="Arial"/>
              </a:rPr>
              <a:t>: </a:t>
            </a:r>
          </a:p>
          <a:p>
            <a:pPr marL="171450" indent="-171450">
              <a:buFont typeface="Arial" panose="020B0604020202020204" pitchFamily="34" charset="0"/>
              <a:buChar char="•"/>
            </a:pPr>
            <a:r>
              <a:rPr lang="en-US" sz="1000" i="1" dirty="0" smtClean="0">
                <a:latin typeface="Bookman Old Style" panose="02050604050505020204" pitchFamily="18" charset="0"/>
                <a:cs typeface="Arial"/>
              </a:rPr>
              <a:t>How close to the event depicted was the source created (both time and place?) </a:t>
            </a:r>
            <a:r>
              <a:rPr lang="en-US" sz="1000" dirty="0" smtClean="0">
                <a:latin typeface="Bookman Old Style" panose="02050604050505020204" pitchFamily="18" charset="0"/>
                <a:cs typeface="Arial"/>
              </a:rPr>
              <a:t>Immediate</a:t>
            </a:r>
          </a:p>
          <a:p>
            <a:pPr marL="171450" indent="-171450">
              <a:buFont typeface="Arial" panose="020B0604020202020204" pitchFamily="34" charset="0"/>
              <a:buChar char="•"/>
            </a:pPr>
            <a:r>
              <a:rPr lang="en-US" sz="1000" i="1" dirty="0" smtClean="0">
                <a:latin typeface="Bookman Old Style" panose="02050604050505020204" pitchFamily="18" charset="0"/>
                <a:cs typeface="Arial"/>
              </a:rPr>
              <a:t>Why was the item created? </a:t>
            </a:r>
            <a:r>
              <a:rPr lang="en-US" sz="1000" i="1" dirty="0">
                <a:latin typeface="Bookman Old Style" panose="02050604050505020204" pitchFamily="18" charset="0"/>
              </a:rPr>
              <a:t>What was its purpose? </a:t>
            </a:r>
            <a:r>
              <a:rPr lang="en-US" sz="1000" dirty="0" smtClean="0">
                <a:latin typeface="Bookman Old Style" panose="02050604050505020204" pitchFamily="18" charset="0"/>
                <a:cs typeface="Arial"/>
              </a:rPr>
              <a:t>To help sell newspapers and keep subscribers, to </a:t>
            </a:r>
            <a:r>
              <a:rPr lang="en-US" sz="1000" dirty="0">
                <a:latin typeface="Bookman Old Style" panose="02050604050505020204" pitchFamily="18" charset="0"/>
                <a:cs typeface="Arial"/>
              </a:rPr>
              <a:t>report the news </a:t>
            </a:r>
            <a:r>
              <a:rPr lang="en-US" sz="1000" dirty="0" smtClean="0">
                <a:latin typeface="Bookman Old Style" panose="02050604050505020204" pitchFamily="18" charset="0"/>
                <a:cs typeface="Arial"/>
              </a:rPr>
              <a:t>and entertain readers (human interest story). The </a:t>
            </a:r>
            <a:r>
              <a:rPr lang="en-US" sz="1000" dirty="0">
                <a:latin typeface="Bookman Old Style" panose="02050604050505020204" pitchFamily="18" charset="0"/>
                <a:cs typeface="Arial"/>
              </a:rPr>
              <a:t>suffragists used this form of </a:t>
            </a:r>
            <a:r>
              <a:rPr lang="en-US" sz="1000" dirty="0" smtClean="0">
                <a:latin typeface="Bookman Old Style" panose="02050604050505020204" pitchFamily="18" charset="0"/>
                <a:cs typeface="Arial"/>
              </a:rPr>
              <a:t>media </a:t>
            </a:r>
            <a:r>
              <a:rPr lang="en-US" sz="1000" dirty="0">
                <a:latin typeface="Bookman Old Style" panose="02050604050505020204" pitchFamily="18" charset="0"/>
                <a:cs typeface="Arial"/>
              </a:rPr>
              <a:t>to gain attention and support for their </a:t>
            </a:r>
            <a:r>
              <a:rPr lang="en-US" sz="1000" dirty="0" smtClean="0">
                <a:latin typeface="Bookman Old Style" panose="02050604050505020204" pitchFamily="18" charset="0"/>
                <a:cs typeface="Arial"/>
              </a:rPr>
              <a:t>cause.</a:t>
            </a:r>
            <a:r>
              <a:rPr lang="en-US" sz="1000" dirty="0" smtClean="0">
                <a:latin typeface="Bookman Old Style" panose="02050604050505020204" pitchFamily="18" charset="0"/>
              </a:rPr>
              <a:t> </a:t>
            </a:r>
          </a:p>
          <a:p>
            <a:pPr marL="171450" indent="-171450">
              <a:buFont typeface="Arial" panose="020B0604020202020204" pitchFamily="34" charset="0"/>
              <a:buChar char="•"/>
            </a:pPr>
            <a:r>
              <a:rPr lang="en-US" sz="1000" i="1" dirty="0">
                <a:latin typeface="Bookman Old Style" panose="02050604050505020204" pitchFamily="18" charset="0"/>
              </a:rPr>
              <a:t>Who was the intended audience?</a:t>
            </a:r>
            <a:r>
              <a:rPr lang="en-US" sz="1000" dirty="0">
                <a:latin typeface="Bookman Old Style" panose="02050604050505020204" pitchFamily="18" charset="0"/>
              </a:rPr>
              <a:t> </a:t>
            </a:r>
            <a:r>
              <a:rPr lang="en-US" sz="1000" dirty="0" smtClean="0">
                <a:latin typeface="Bookman Old Style" panose="02050604050505020204" pitchFamily="18" charset="0"/>
              </a:rPr>
              <a:t>D.C. area newspaper readers</a:t>
            </a:r>
            <a:endParaRPr lang="en-US" sz="1000" dirty="0">
              <a:latin typeface="Bookman Old Style" panose="02050604050505020204" pitchFamily="18" charset="0"/>
            </a:endParaRPr>
          </a:p>
          <a:p>
            <a:pPr marL="171450" indent="-171450">
              <a:buFont typeface="Arial" panose="020B0604020202020204" pitchFamily="34" charset="0"/>
              <a:buChar char="•"/>
            </a:pPr>
            <a:r>
              <a:rPr lang="en-US" sz="1000" i="1" dirty="0">
                <a:latin typeface="Bookman Old Style" panose="02050604050505020204" pitchFamily="18" charset="0"/>
              </a:rPr>
              <a:t>Does this document exhibit a point of view or bias? </a:t>
            </a:r>
            <a:r>
              <a:rPr lang="en-US" sz="1000" dirty="0" smtClean="0">
                <a:latin typeface="Bookman Old Style" panose="02050604050505020204" pitchFamily="18" charset="0"/>
              </a:rPr>
              <a:t>Yes. </a:t>
            </a:r>
            <a:r>
              <a:rPr lang="en-US" sz="1000" dirty="0" smtClean="0">
                <a:latin typeface="Bookman Old Style" panose="02050604050505020204" pitchFamily="18" charset="0"/>
              </a:rPr>
              <a:t>The tone is </a:t>
            </a:r>
            <a:r>
              <a:rPr lang="en-US" sz="1000" dirty="0" smtClean="0">
                <a:latin typeface="Bookman Old Style" panose="02050604050505020204" pitchFamily="18" charset="0"/>
              </a:rPr>
              <a:t>patronizing, for example “dear old suffs.”  </a:t>
            </a:r>
            <a:r>
              <a:rPr lang="en-US" sz="1000" dirty="0" smtClean="0">
                <a:latin typeface="Bookman Old Style" panose="02050604050505020204" pitchFamily="18" charset="0"/>
              </a:rPr>
              <a:t>However, it does included some phrases that seem to express admiration</a:t>
            </a:r>
            <a:r>
              <a:rPr lang="en-US" sz="1000" dirty="0" smtClean="0">
                <a:latin typeface="Bookman Old Style" panose="02050604050505020204" pitchFamily="18" charset="0"/>
              </a:rPr>
              <a:t> (for example, “staying </a:t>
            </a:r>
            <a:r>
              <a:rPr lang="en-US" sz="1000" dirty="0" smtClean="0">
                <a:latin typeface="Bookman Old Style" panose="02050604050505020204" pitchFamily="18" charset="0"/>
              </a:rPr>
              <a:t>power</a:t>
            </a:r>
            <a:r>
              <a:rPr lang="en-US" sz="1000" dirty="0" smtClean="0">
                <a:latin typeface="Bookman Old Style" panose="02050604050505020204" pitchFamily="18" charset="0"/>
              </a:rPr>
              <a:t>”).</a:t>
            </a:r>
            <a:endParaRPr lang="en-US" sz="1000" dirty="0">
              <a:latin typeface="Bookman Old Style" panose="02050604050505020204" pitchFamily="18" charset="0"/>
            </a:endParaRPr>
          </a:p>
          <a:p>
            <a:endParaRPr lang="en-US" sz="1000" dirty="0">
              <a:latin typeface="Bookman Old Style" panose="02050604050505020204" pitchFamily="18" charset="0"/>
            </a:endParaRPr>
          </a:p>
          <a:p>
            <a:endParaRPr lang="en-US" sz="1200" dirty="0" smtClean="0">
              <a:latin typeface="Bookman Old Style" panose="02050604050505020204" pitchFamily="18" charset="0"/>
            </a:endParaRPr>
          </a:p>
        </p:txBody>
      </p:sp>
      <p:sp>
        <p:nvSpPr>
          <p:cNvPr id="5" name="TextBox 4"/>
          <p:cNvSpPr txBox="1"/>
          <p:nvPr/>
        </p:nvSpPr>
        <p:spPr>
          <a:xfrm>
            <a:off x="4584700" y="214791"/>
            <a:ext cx="4229100" cy="4093428"/>
          </a:xfrm>
          <a:prstGeom prst="rect">
            <a:avLst/>
          </a:prstGeom>
          <a:noFill/>
          <a:ln>
            <a:noFill/>
          </a:ln>
        </p:spPr>
        <p:txBody>
          <a:bodyPr wrap="square" rtlCol="0">
            <a:spAutoFit/>
          </a:bodyPr>
          <a:lstStyle/>
          <a:p>
            <a:pPr>
              <a:buClr>
                <a:schemeClr val="tx2"/>
              </a:buClr>
              <a:buFont typeface="Arial" pitchFamily="34" charset="0"/>
            </a:pPr>
            <a:r>
              <a:rPr lang="en-US" sz="1000" b="1" kern="1200" spc="30" dirty="0">
                <a:solidFill>
                  <a:schemeClr val="tx1"/>
                </a:solidFill>
                <a:latin typeface="Bookman Old Style" panose="02050604050505020204" pitchFamily="18" charset="0"/>
                <a:ea typeface="+mn-ea"/>
              </a:rPr>
              <a:t>Context: </a:t>
            </a:r>
            <a:r>
              <a:rPr lang="en-US" sz="1000" i="1" kern="1200" spc="30" dirty="0">
                <a:solidFill>
                  <a:schemeClr val="tx1"/>
                </a:solidFill>
                <a:latin typeface="Bookman Old Style" panose="02050604050505020204" pitchFamily="18" charset="0"/>
                <a:ea typeface="+mn-ea"/>
              </a:rPr>
              <a:t>What events were occurring during the time period the document was created? How might this have influenced the source</a:t>
            </a:r>
            <a:r>
              <a:rPr lang="en-US" sz="1000" i="1" kern="1200" spc="30" dirty="0" smtClean="0">
                <a:solidFill>
                  <a:schemeClr val="tx1"/>
                </a:solidFill>
                <a:latin typeface="Bookman Old Style" panose="02050604050505020204" pitchFamily="18" charset="0"/>
                <a:ea typeface="+mn-ea"/>
              </a:rPr>
              <a:t>?</a:t>
            </a:r>
            <a:endParaRPr lang="en-US" sz="1000" i="1" kern="1200" spc="30" dirty="0">
              <a:solidFill>
                <a:schemeClr val="tx1"/>
              </a:solidFill>
              <a:latin typeface="Bookman Old Style" panose="02050604050505020204" pitchFamily="18" charset="0"/>
              <a:ea typeface="+mn-ea"/>
            </a:endParaRPr>
          </a:p>
          <a:p>
            <a:pPr>
              <a:buClr>
                <a:schemeClr val="tx2"/>
              </a:buClr>
              <a:buFont typeface="Arial" pitchFamily="34" charset="0"/>
            </a:pPr>
            <a:endParaRPr lang="en-US" sz="1000" b="1" kern="1200" spc="30" dirty="0" smtClean="0">
              <a:solidFill>
                <a:schemeClr val="tx1"/>
              </a:solidFill>
              <a:latin typeface="Bookman Old Style" panose="02050604050505020204" pitchFamily="18" charset="0"/>
              <a:ea typeface="+mn-ea"/>
            </a:endParaRPr>
          </a:p>
          <a:p>
            <a:pPr>
              <a:buClr>
                <a:schemeClr val="tx2"/>
              </a:buClr>
              <a:buFont typeface="Arial" pitchFamily="34" charset="0"/>
            </a:pPr>
            <a:r>
              <a:rPr lang="en-US" sz="1000" b="1" kern="1200" spc="30" dirty="0" smtClean="0">
                <a:solidFill>
                  <a:schemeClr val="tx1"/>
                </a:solidFill>
                <a:latin typeface="Bookman Old Style" panose="02050604050505020204" pitchFamily="18" charset="0"/>
                <a:ea typeface="+mn-ea"/>
              </a:rPr>
              <a:t>1917</a:t>
            </a:r>
            <a:endParaRPr lang="en-US" sz="1000" b="1" kern="1200" spc="30" dirty="0">
              <a:solidFill>
                <a:schemeClr val="tx1"/>
              </a:solidFill>
              <a:latin typeface="Bookman Old Style" panose="02050604050505020204" pitchFamily="18" charset="0"/>
              <a:ea typeface="+mn-ea"/>
            </a:endParaRPr>
          </a:p>
          <a:p>
            <a:pPr marL="171450" indent="-171450">
              <a:buClr>
                <a:schemeClr val="tx2"/>
              </a:buClr>
              <a:buFont typeface="Arial" pitchFamily="34" charset="0"/>
              <a:buChar char="•"/>
            </a:pPr>
            <a:r>
              <a:rPr lang="en-US" sz="1000" kern="1200" spc="30" dirty="0">
                <a:solidFill>
                  <a:schemeClr val="tx1"/>
                </a:solidFill>
                <a:latin typeface="Bookman Old Style" panose="02050604050505020204" pitchFamily="18" charset="0"/>
                <a:ea typeface="+mn-ea"/>
              </a:rPr>
              <a:t>January 10, the National Woman’s Party begins posting “Silent Sentinels” in front of the White </a:t>
            </a:r>
            <a:r>
              <a:rPr lang="en-US" sz="1000" kern="1200" spc="30" dirty="0" smtClean="0">
                <a:solidFill>
                  <a:schemeClr val="tx1"/>
                </a:solidFill>
                <a:latin typeface="Bookman Old Style" panose="02050604050505020204" pitchFamily="18" charset="0"/>
                <a:ea typeface="+mn-ea"/>
              </a:rPr>
              <a:t>House.</a:t>
            </a:r>
            <a:endParaRPr lang="en-US" sz="1000" kern="1200" spc="30" dirty="0">
              <a:solidFill>
                <a:schemeClr val="tx1"/>
              </a:solidFill>
              <a:latin typeface="Bookman Old Style" panose="02050604050505020204" pitchFamily="18" charset="0"/>
              <a:ea typeface="+mn-ea"/>
            </a:endParaRPr>
          </a:p>
          <a:p>
            <a:pPr marL="171450" indent="-171450">
              <a:buClr>
                <a:schemeClr val="tx2"/>
              </a:buClr>
              <a:buFont typeface="Arial" pitchFamily="34" charset="0"/>
              <a:buChar char="•"/>
            </a:pPr>
            <a:r>
              <a:rPr lang="en-US" sz="1000" kern="1200" spc="30" dirty="0">
                <a:solidFill>
                  <a:schemeClr val="tx1"/>
                </a:solidFill>
                <a:latin typeface="Bookman Old Style" panose="02050604050505020204" pitchFamily="18" charset="0"/>
                <a:ea typeface="+mn-ea"/>
              </a:rPr>
              <a:t>April </a:t>
            </a:r>
            <a:r>
              <a:rPr lang="en-US" sz="1000" kern="1200" spc="30" dirty="0" smtClean="0">
                <a:solidFill>
                  <a:schemeClr val="tx1"/>
                </a:solidFill>
                <a:latin typeface="Bookman Old Style" panose="02050604050505020204" pitchFamily="18" charset="0"/>
                <a:ea typeface="+mn-ea"/>
              </a:rPr>
              <a:t>2, </a:t>
            </a:r>
            <a:r>
              <a:rPr lang="en-US" sz="1000" kern="1200" spc="30" dirty="0">
                <a:solidFill>
                  <a:schemeClr val="tx1"/>
                </a:solidFill>
                <a:latin typeface="Bookman Old Style" panose="02050604050505020204" pitchFamily="18" charset="0"/>
                <a:ea typeface="+mn-ea"/>
              </a:rPr>
              <a:t>Woodrow Wilson asks Congress to declare war on Germany (article might not be so </a:t>
            </a:r>
            <a:r>
              <a:rPr lang="en-US" sz="1000" kern="1200" spc="30" dirty="0" smtClean="0">
                <a:solidFill>
                  <a:schemeClr val="tx1"/>
                </a:solidFill>
                <a:latin typeface="Bookman Old Style" panose="02050604050505020204" pitchFamily="18" charset="0"/>
                <a:ea typeface="+mn-ea"/>
              </a:rPr>
              <a:t>favorable of the suffragists if </a:t>
            </a:r>
            <a:r>
              <a:rPr lang="en-US" sz="1000" kern="1200" spc="30" dirty="0">
                <a:solidFill>
                  <a:schemeClr val="tx1"/>
                </a:solidFill>
                <a:latin typeface="Bookman Old Style" panose="02050604050505020204" pitchFamily="18" charset="0"/>
                <a:ea typeface="+mn-ea"/>
              </a:rPr>
              <a:t>it were written after war was declared</a:t>
            </a:r>
            <a:r>
              <a:rPr lang="en-US" sz="1000" kern="1200" spc="30" dirty="0" smtClean="0">
                <a:solidFill>
                  <a:schemeClr val="tx1"/>
                </a:solidFill>
                <a:latin typeface="Bookman Old Style" panose="02050604050505020204" pitchFamily="18" charset="0"/>
                <a:ea typeface="+mn-ea"/>
              </a:rPr>
              <a:t>).</a:t>
            </a:r>
            <a:endParaRPr lang="en-US" sz="1000" kern="1200" spc="30" dirty="0">
              <a:solidFill>
                <a:schemeClr val="tx1"/>
              </a:solidFill>
              <a:latin typeface="Bookman Old Style" panose="02050604050505020204" pitchFamily="18" charset="0"/>
              <a:ea typeface="+mn-ea"/>
            </a:endParaRPr>
          </a:p>
          <a:p>
            <a:pPr marL="171450" indent="-171450">
              <a:buClr>
                <a:schemeClr val="tx2"/>
              </a:buClr>
              <a:buFont typeface="Arial" pitchFamily="34" charset="0"/>
              <a:buChar char="•"/>
            </a:pPr>
            <a:r>
              <a:rPr lang="en-US" sz="1000" kern="1200" spc="30" dirty="0">
                <a:solidFill>
                  <a:schemeClr val="tx1"/>
                </a:solidFill>
                <a:latin typeface="Bookman Old Style" panose="02050604050505020204" pitchFamily="18" charset="0"/>
                <a:ea typeface="+mn-ea"/>
              </a:rPr>
              <a:t>November 14, Night of Terror: The Supt. of the Occoquan Workhouse orders guards to  brutalize the suffragist </a:t>
            </a:r>
            <a:r>
              <a:rPr lang="en-US" sz="1000" kern="1200" spc="30" dirty="0" smtClean="0">
                <a:solidFill>
                  <a:schemeClr val="tx1"/>
                </a:solidFill>
                <a:latin typeface="Bookman Old Style" panose="02050604050505020204" pitchFamily="18" charset="0"/>
                <a:ea typeface="+mn-ea"/>
              </a:rPr>
              <a:t>inmates.</a:t>
            </a:r>
            <a:endParaRPr lang="en-US" sz="1000" kern="1200" spc="30" dirty="0">
              <a:solidFill>
                <a:schemeClr val="tx1"/>
              </a:solidFill>
              <a:latin typeface="Bookman Old Style" panose="02050604050505020204" pitchFamily="18" charset="0"/>
              <a:ea typeface="+mn-ea"/>
            </a:endParaRPr>
          </a:p>
          <a:p>
            <a:pPr marL="171450" indent="-171450">
              <a:buClr>
                <a:schemeClr val="tx2"/>
              </a:buClr>
              <a:buFont typeface="Arial" pitchFamily="34" charset="0"/>
              <a:buChar char="•"/>
            </a:pPr>
            <a:endParaRPr lang="en-US" sz="1000" kern="1200" spc="30" dirty="0">
              <a:solidFill>
                <a:schemeClr val="tx1"/>
              </a:solidFill>
              <a:latin typeface="Bookman Old Style" panose="02050604050505020204" pitchFamily="18" charset="0"/>
              <a:ea typeface="+mn-ea"/>
            </a:endParaRPr>
          </a:p>
          <a:p>
            <a:pPr>
              <a:buClr>
                <a:schemeClr val="tx2"/>
              </a:buClr>
              <a:buFont typeface="Arial" pitchFamily="34" charset="0"/>
            </a:pPr>
            <a:r>
              <a:rPr lang="en-US" sz="1000" b="1" kern="1200" spc="30" dirty="0" smtClean="0">
                <a:solidFill>
                  <a:schemeClr val="tx1"/>
                </a:solidFill>
                <a:latin typeface="Bookman Old Style" panose="02050604050505020204" pitchFamily="18" charset="0"/>
                <a:ea typeface="+mn-ea"/>
              </a:rPr>
              <a:t>Question: </a:t>
            </a:r>
            <a:r>
              <a:rPr lang="en-US" sz="1000" kern="1200" spc="30" dirty="0">
                <a:solidFill>
                  <a:schemeClr val="tx1"/>
                </a:solidFill>
                <a:latin typeface="Bookman Old Style" panose="02050604050505020204" pitchFamily="18" charset="0"/>
                <a:ea typeface="+mn-ea"/>
              </a:rPr>
              <a:t>Write at least one question you have after investigating this source.  </a:t>
            </a:r>
            <a:r>
              <a:rPr lang="en-US" sz="1000" i="1" kern="1200" spc="30" dirty="0">
                <a:solidFill>
                  <a:schemeClr val="tx1"/>
                </a:solidFill>
                <a:latin typeface="Bookman Old Style" panose="02050604050505020204" pitchFamily="18" charset="0"/>
                <a:ea typeface="+mn-ea"/>
              </a:rPr>
              <a:t>What are you confused about?  What new questions does this source raise?</a:t>
            </a:r>
          </a:p>
          <a:p>
            <a:pPr marL="171450" indent="-171450">
              <a:buClr>
                <a:schemeClr val="tx2"/>
              </a:buClr>
              <a:buFont typeface="Arial" pitchFamily="34" charset="0"/>
              <a:buChar char="•"/>
            </a:pPr>
            <a:r>
              <a:rPr lang="en-US" sz="1000" kern="1200" spc="30" dirty="0">
                <a:solidFill>
                  <a:schemeClr val="tx1"/>
                </a:solidFill>
                <a:latin typeface="Bookman Old Style" panose="02050604050505020204" pitchFamily="18" charset="0"/>
                <a:ea typeface="+mn-ea"/>
              </a:rPr>
              <a:t>Why did newspaper article report that Hunkins didn’t vote? How embarrassing was that to suffrage cause?</a:t>
            </a:r>
          </a:p>
          <a:p>
            <a:pPr marL="171450" indent="-171450">
              <a:buClr>
                <a:schemeClr val="tx2"/>
              </a:buClr>
              <a:buFont typeface="Arial" pitchFamily="34" charset="0"/>
              <a:buChar char="•"/>
            </a:pPr>
            <a:r>
              <a:rPr lang="en-US" sz="1000" kern="1200" spc="30" dirty="0">
                <a:solidFill>
                  <a:schemeClr val="tx1"/>
                </a:solidFill>
                <a:latin typeface="Bookman Old Style" panose="02050604050505020204" pitchFamily="18" charset="0"/>
                <a:ea typeface="+mn-ea"/>
              </a:rPr>
              <a:t>Was suffrage primarily a symbol of equality for Hunkins or did she really want to vote? </a:t>
            </a:r>
          </a:p>
          <a:p>
            <a:pPr marL="171450" indent="-171450">
              <a:buClr>
                <a:schemeClr val="tx2"/>
              </a:buClr>
              <a:buFont typeface="Arial" pitchFamily="34" charset="0"/>
              <a:buChar char="•"/>
            </a:pPr>
            <a:r>
              <a:rPr lang="en-US" sz="1000" kern="1200" spc="30" dirty="0">
                <a:solidFill>
                  <a:schemeClr val="tx1"/>
                </a:solidFill>
                <a:latin typeface="Bookman Old Style" panose="02050604050505020204" pitchFamily="18" charset="0"/>
                <a:ea typeface="+mn-ea"/>
              </a:rPr>
              <a:t>Did the </a:t>
            </a:r>
            <a:r>
              <a:rPr lang="en-US" sz="1000" kern="1200" spc="30" dirty="0" smtClean="0">
                <a:solidFill>
                  <a:schemeClr val="tx1"/>
                </a:solidFill>
                <a:latin typeface="Bookman Old Style" panose="02050604050505020204" pitchFamily="18" charset="0"/>
                <a:ea typeface="+mn-ea"/>
              </a:rPr>
              <a:t>article’s </a:t>
            </a:r>
            <a:r>
              <a:rPr lang="en-US" sz="1000" i="1" kern="1200" spc="30" dirty="0" smtClean="0">
                <a:solidFill>
                  <a:schemeClr val="tx1"/>
                </a:solidFill>
                <a:latin typeface="Bookman Old Style" panose="02050604050505020204" pitchFamily="18" charset="0"/>
                <a:ea typeface="+mn-ea"/>
              </a:rPr>
              <a:t>author/Washington Post </a:t>
            </a:r>
            <a:r>
              <a:rPr lang="en-US" sz="1000" kern="1200" spc="30" dirty="0" smtClean="0">
                <a:solidFill>
                  <a:schemeClr val="tx1"/>
                </a:solidFill>
                <a:latin typeface="Bookman Old Style" panose="02050604050505020204" pitchFamily="18" charset="0"/>
                <a:ea typeface="+mn-ea"/>
              </a:rPr>
              <a:t>support </a:t>
            </a:r>
            <a:r>
              <a:rPr lang="en-US" sz="1000" kern="1200" spc="30" dirty="0">
                <a:solidFill>
                  <a:schemeClr val="tx1"/>
                </a:solidFill>
                <a:latin typeface="Bookman Old Style" panose="02050604050505020204" pitchFamily="18" charset="0"/>
                <a:ea typeface="+mn-ea"/>
              </a:rPr>
              <a:t>or oppose woman’s suffrage? </a:t>
            </a:r>
          </a:p>
          <a:p>
            <a:pPr>
              <a:buClr>
                <a:schemeClr val="tx2"/>
              </a:buClr>
              <a:buFont typeface="Arial" pitchFamily="34" charset="0"/>
            </a:pPr>
            <a:endParaRPr lang="en-US" sz="1000" kern="1200" spc="30" dirty="0">
              <a:solidFill>
                <a:schemeClr val="tx1"/>
              </a:solidFill>
              <a:latin typeface="Bookman Old Style" panose="02050604050505020204" pitchFamily="18" charset="0"/>
              <a:ea typeface="+mn-ea"/>
            </a:endParaRPr>
          </a:p>
          <a:p>
            <a:pPr>
              <a:buClr>
                <a:schemeClr val="tx2"/>
              </a:buClr>
              <a:buFont typeface="Arial" pitchFamily="34" charset="0"/>
            </a:pPr>
            <a:r>
              <a:rPr lang="en-US" sz="1000" b="1" kern="1200" spc="30" dirty="0">
                <a:solidFill>
                  <a:schemeClr val="tx1"/>
                </a:solidFill>
                <a:latin typeface="Bookman Old Style" panose="02050604050505020204" pitchFamily="18" charset="0"/>
                <a:ea typeface="+mn-ea"/>
              </a:rPr>
              <a:t>Corroboration</a:t>
            </a:r>
            <a:r>
              <a:rPr lang="en-US" sz="1000" kern="1200" spc="30" dirty="0">
                <a:solidFill>
                  <a:schemeClr val="tx1"/>
                </a:solidFill>
                <a:latin typeface="Bookman Old Style" panose="02050604050505020204" pitchFamily="18" charset="0"/>
                <a:ea typeface="+mn-ea"/>
              </a:rPr>
              <a:t> (Complete after reading the other documents in the case file)</a:t>
            </a:r>
          </a:p>
        </p:txBody>
      </p:sp>
    </p:spTree>
    <p:extLst>
      <p:ext uri="{BB962C8B-B14F-4D97-AF65-F5344CB8AC3E}">
        <p14:creationId xmlns:p14="http://schemas.microsoft.com/office/powerpoint/2010/main" val="5399208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Shape 57"/>
          <p:cNvPicPr preferRelativeResize="0"/>
          <p:nvPr/>
        </p:nvPicPr>
        <p:blipFill>
          <a:blip r:embed="rId3">
            <a:alphaModFix/>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949934" y="206734"/>
            <a:ext cx="3244133" cy="3977524"/>
          </a:xfrm>
          <a:prstGeom prst="rect">
            <a:avLst/>
          </a:prstGeom>
          <a:ln>
            <a:noFill/>
          </a:ln>
          <a:effectLst>
            <a:outerShdw blurRad="190500" algn="tl" rotWithShape="0">
              <a:srgbClr val="000000">
                <a:alpha val="70000"/>
              </a:srgbClr>
            </a:outerShdw>
          </a:effectLst>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Shape 62"/>
          <p:cNvPicPr preferRelativeResize="0"/>
          <p:nvPr/>
        </p:nvPicPr>
        <p:blipFill>
          <a:blip r:embed="rId3">
            <a:alphaModFix/>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082303" y="206734"/>
            <a:ext cx="2979394" cy="4121126"/>
          </a:xfrm>
          <a:prstGeom prst="rect">
            <a:avLst/>
          </a:prstGeom>
          <a:ln>
            <a:noFill/>
          </a:ln>
          <a:effectLst>
            <a:outerShdw blurRad="190500" algn="tl" rotWithShape="0">
              <a:srgbClr val="000000">
                <a:alpha val="70000"/>
              </a:srgbClr>
            </a:outerShdw>
          </a:effectLst>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05355"/>
            <a:ext cx="4104861" cy="4867577"/>
          </a:xfrm>
          <a:noFill/>
          <a:ln w="3175" cmpd="sng">
            <a:noFill/>
          </a:ln>
        </p:spPr>
        <p:txBody>
          <a:bodyPr>
            <a:normAutofit fontScale="92500" lnSpcReduction="10000"/>
          </a:bodyPr>
          <a:lstStyle/>
          <a:p>
            <a:pPr marL="0" lvl="0" indent="0">
              <a:lnSpc>
                <a:spcPct val="120000"/>
              </a:lnSpc>
              <a:spcAft>
                <a:spcPts val="0"/>
              </a:spcAft>
              <a:buNone/>
            </a:pPr>
            <a:r>
              <a:rPr lang="en-US" sz="1100" b="1" dirty="0" smtClean="0">
                <a:solidFill>
                  <a:sysClr val="windowText" lastClr="000000"/>
                </a:solidFill>
                <a:latin typeface="Bookman Old Style" panose="02050604050505020204" pitchFamily="18" charset="0"/>
                <a:cs typeface="Arial"/>
              </a:rPr>
              <a:t>Title of Document</a:t>
            </a:r>
            <a:r>
              <a:rPr lang="en-US" sz="1100" dirty="0" smtClean="0">
                <a:solidFill>
                  <a:sysClr val="windowText" lastClr="000000"/>
                </a:solidFill>
                <a:latin typeface="Bookman Old Style" panose="02050604050505020204" pitchFamily="18" charset="0"/>
                <a:cs typeface="Arial"/>
              </a:rPr>
              <a:t>: Letter to Mother</a:t>
            </a:r>
          </a:p>
          <a:p>
            <a:pPr marL="0" indent="0">
              <a:lnSpc>
                <a:spcPct val="120000"/>
              </a:lnSpc>
              <a:spcAft>
                <a:spcPts val="0"/>
              </a:spcAft>
              <a:buNone/>
            </a:pPr>
            <a:r>
              <a:rPr lang="en-US" sz="1100" b="1" dirty="0" smtClean="0">
                <a:solidFill>
                  <a:sysClr val="windowText" lastClr="000000"/>
                </a:solidFill>
                <a:latin typeface="Bookman Old Style" panose="02050604050505020204" pitchFamily="18" charset="0"/>
                <a:cs typeface="Arial"/>
              </a:rPr>
              <a:t>Creator: </a:t>
            </a:r>
            <a:r>
              <a:rPr lang="en-US" sz="1100" dirty="0" smtClean="0">
                <a:solidFill>
                  <a:sysClr val="windowText" lastClr="000000"/>
                </a:solidFill>
                <a:latin typeface="Bookman Old Style" panose="02050604050505020204" pitchFamily="18" charset="0"/>
                <a:cs typeface="Arial"/>
              </a:rPr>
              <a:t>Hazel Hunkins</a:t>
            </a:r>
            <a:endParaRPr lang="en-US" sz="1100" dirty="0">
              <a:solidFill>
                <a:sysClr val="windowText" lastClr="000000"/>
              </a:solidFill>
              <a:latin typeface="Bookman Old Style" panose="02050604050505020204" pitchFamily="18" charset="0"/>
              <a:cs typeface="Arial"/>
            </a:endParaRPr>
          </a:p>
          <a:p>
            <a:pPr marL="0" indent="0">
              <a:lnSpc>
                <a:spcPct val="120000"/>
              </a:lnSpc>
              <a:spcAft>
                <a:spcPts val="0"/>
              </a:spcAft>
              <a:buNone/>
            </a:pPr>
            <a:r>
              <a:rPr lang="en-US" sz="1100" b="1" dirty="0" smtClean="0">
                <a:solidFill>
                  <a:sysClr val="windowText" lastClr="000000"/>
                </a:solidFill>
                <a:latin typeface="Bookman Old Style" panose="02050604050505020204" pitchFamily="18" charset="0"/>
                <a:cs typeface="Arial"/>
              </a:rPr>
              <a:t>Date Created</a:t>
            </a:r>
            <a:r>
              <a:rPr lang="en-US" sz="1100" dirty="0" smtClean="0">
                <a:solidFill>
                  <a:sysClr val="windowText" lastClr="000000"/>
                </a:solidFill>
                <a:latin typeface="Bookman Old Style" panose="02050604050505020204" pitchFamily="18" charset="0"/>
                <a:cs typeface="Arial"/>
              </a:rPr>
              <a:t>:  March 30, 1917</a:t>
            </a:r>
            <a:endParaRPr lang="en-US" sz="1100" dirty="0">
              <a:solidFill>
                <a:sysClr val="windowText" lastClr="000000"/>
              </a:solidFill>
              <a:latin typeface="Bookman Old Style" panose="02050604050505020204" pitchFamily="18" charset="0"/>
              <a:cs typeface="Arial"/>
            </a:endParaRPr>
          </a:p>
          <a:p>
            <a:pPr>
              <a:lnSpc>
                <a:spcPct val="120000"/>
              </a:lnSpc>
              <a:spcAft>
                <a:spcPts val="0"/>
              </a:spcAft>
            </a:pPr>
            <a:endParaRPr lang="en-US" sz="1100" b="1" dirty="0" smtClean="0">
              <a:solidFill>
                <a:sysClr val="windowText" lastClr="000000"/>
              </a:solidFill>
              <a:latin typeface="Bookman Old Style" panose="02050604050505020204" pitchFamily="18" charset="0"/>
              <a:cs typeface="Arial"/>
            </a:endParaRPr>
          </a:p>
          <a:p>
            <a:pPr marL="0" indent="0">
              <a:lnSpc>
                <a:spcPct val="120000"/>
              </a:lnSpc>
              <a:spcAft>
                <a:spcPts val="0"/>
              </a:spcAft>
              <a:buNone/>
            </a:pPr>
            <a:r>
              <a:rPr lang="en-US" sz="1100" b="1" dirty="0" smtClean="0">
                <a:solidFill>
                  <a:sysClr val="windowText" lastClr="000000"/>
                </a:solidFill>
                <a:latin typeface="Bookman Old Style" panose="02050604050505020204" pitchFamily="18" charset="0"/>
                <a:cs typeface="Arial"/>
              </a:rPr>
              <a:t>Content</a:t>
            </a:r>
            <a:r>
              <a:rPr lang="en-US" sz="1100" dirty="0" smtClean="0">
                <a:solidFill>
                  <a:sysClr val="windowText" lastClr="000000"/>
                </a:solidFill>
                <a:latin typeface="Bookman Old Style" panose="02050604050505020204" pitchFamily="18" charset="0"/>
                <a:cs typeface="Arial"/>
              </a:rPr>
              <a:t>: In a letter to her </a:t>
            </a:r>
            <a:r>
              <a:rPr lang="en-US" sz="1100" dirty="0" smtClean="0">
                <a:solidFill>
                  <a:sysClr val="windowText" lastClr="000000"/>
                </a:solidFill>
                <a:latin typeface="Bookman Old Style" panose="02050604050505020204" pitchFamily="18" charset="0"/>
                <a:cs typeface="Arial"/>
              </a:rPr>
              <a:t>mother, </a:t>
            </a:r>
            <a:r>
              <a:rPr lang="en-US" sz="1100" dirty="0" smtClean="0">
                <a:solidFill>
                  <a:sysClr val="windowText" lastClr="000000"/>
                </a:solidFill>
                <a:latin typeface="Bookman Old Style" panose="02050604050505020204" pitchFamily="18" charset="0"/>
                <a:cs typeface="Arial"/>
              </a:rPr>
              <a:t>Hazel talks about her feelings concerning the picketing by </a:t>
            </a:r>
            <a:r>
              <a:rPr lang="en-US" sz="1100" dirty="0" smtClean="0">
                <a:solidFill>
                  <a:sysClr val="windowText" lastClr="000000"/>
                </a:solidFill>
                <a:latin typeface="Bookman Old Style" panose="02050604050505020204" pitchFamily="18" charset="0"/>
                <a:cs typeface="Arial"/>
              </a:rPr>
              <a:t>suffragists</a:t>
            </a:r>
            <a:r>
              <a:rPr lang="en-US" sz="1100" dirty="0" smtClean="0">
                <a:solidFill>
                  <a:sysClr val="windowText" lastClr="000000"/>
                </a:solidFill>
                <a:latin typeface="Bookman Old Style" panose="02050604050505020204" pitchFamily="18" charset="0"/>
                <a:cs typeface="Arial"/>
              </a:rPr>
              <a:t>, seeing friends from Vassar college and new </a:t>
            </a:r>
            <a:r>
              <a:rPr lang="en-US" sz="1100" dirty="0" smtClean="0">
                <a:solidFill>
                  <a:sysClr val="windowText" lastClr="000000"/>
                </a:solidFill>
                <a:latin typeface="Bookman Old Style" panose="02050604050505020204" pitchFamily="18" charset="0"/>
                <a:cs typeface="Arial"/>
              </a:rPr>
              <a:t>acquaintances, </a:t>
            </a:r>
            <a:r>
              <a:rPr lang="en-US" sz="1100" dirty="0" smtClean="0">
                <a:solidFill>
                  <a:sysClr val="windowText" lastClr="000000"/>
                </a:solidFill>
                <a:latin typeface="Bookman Old Style" panose="02050604050505020204" pitchFamily="18" charset="0"/>
                <a:cs typeface="Arial"/>
              </a:rPr>
              <a:t>and what she was doing for </a:t>
            </a:r>
            <a:r>
              <a:rPr lang="en-US" sz="1100" dirty="0">
                <a:solidFill>
                  <a:sysClr val="windowText" lastClr="000000"/>
                </a:solidFill>
                <a:latin typeface="Bookman Old Style" panose="02050604050505020204" pitchFamily="18" charset="0"/>
                <a:cs typeface="Arial"/>
              </a:rPr>
              <a:t>entertainment. </a:t>
            </a:r>
            <a:r>
              <a:rPr lang="en-US" sz="1100" dirty="0" smtClean="0">
                <a:solidFill>
                  <a:sysClr val="windowText" lastClr="000000"/>
                </a:solidFill>
                <a:latin typeface="Bookman Old Style" panose="02050604050505020204" pitchFamily="18" charset="0"/>
                <a:cs typeface="Arial"/>
              </a:rPr>
              <a:t>She </a:t>
            </a:r>
            <a:r>
              <a:rPr lang="en-US" sz="1100" dirty="0" smtClean="0">
                <a:solidFill>
                  <a:sysClr val="windowText" lastClr="000000"/>
                </a:solidFill>
                <a:latin typeface="Bookman Old Style" panose="02050604050505020204" pitchFamily="18" charset="0"/>
                <a:cs typeface="Arial"/>
              </a:rPr>
              <a:t>discusses her frustrations </a:t>
            </a:r>
            <a:r>
              <a:rPr lang="en-US" sz="1100" dirty="0" smtClean="0">
                <a:solidFill>
                  <a:sysClr val="windowText" lastClr="000000"/>
                </a:solidFill>
                <a:latin typeface="Bookman Old Style" panose="02050604050505020204" pitchFamily="18" charset="0"/>
                <a:cs typeface="Arial"/>
              </a:rPr>
              <a:t>with </a:t>
            </a:r>
            <a:r>
              <a:rPr lang="en-US" sz="1100" dirty="0" smtClean="0">
                <a:solidFill>
                  <a:sysClr val="windowText" lastClr="000000"/>
                </a:solidFill>
                <a:latin typeface="Bookman Old Style" panose="02050604050505020204" pitchFamily="18" charset="0"/>
                <a:cs typeface="Arial"/>
              </a:rPr>
              <a:t>life </a:t>
            </a:r>
            <a:r>
              <a:rPr lang="en-US" sz="1100" dirty="0">
                <a:solidFill>
                  <a:sysClr val="windowText" lastClr="000000"/>
                </a:solidFill>
                <a:latin typeface="Bookman Old Style" panose="02050604050505020204" pitchFamily="18" charset="0"/>
                <a:cs typeface="Arial"/>
              </a:rPr>
              <a:t>as a suffragist. </a:t>
            </a:r>
            <a:r>
              <a:rPr lang="en-US" sz="1100" dirty="0" smtClean="0">
                <a:solidFill>
                  <a:sysClr val="windowText" lastClr="000000"/>
                </a:solidFill>
                <a:latin typeface="Bookman Old Style" panose="02050604050505020204" pitchFamily="18" charset="0"/>
                <a:cs typeface="Arial"/>
              </a:rPr>
              <a:t>She </a:t>
            </a:r>
            <a:r>
              <a:rPr lang="en-US" sz="1100" dirty="0">
                <a:solidFill>
                  <a:sysClr val="windowText" lastClr="000000"/>
                </a:solidFill>
                <a:latin typeface="Bookman Old Style" panose="02050604050505020204" pitchFamily="18" charset="0"/>
                <a:cs typeface="Arial"/>
              </a:rPr>
              <a:t>is worried about finances and her future. </a:t>
            </a:r>
            <a:r>
              <a:rPr lang="en-US" sz="1100" dirty="0" smtClean="0">
                <a:solidFill>
                  <a:sysClr val="windowText" lastClr="000000"/>
                </a:solidFill>
                <a:latin typeface="Bookman Old Style" panose="02050604050505020204" pitchFamily="18" charset="0"/>
                <a:cs typeface="Arial"/>
              </a:rPr>
              <a:t>She </a:t>
            </a:r>
            <a:r>
              <a:rPr lang="en-US" sz="1100" dirty="0">
                <a:solidFill>
                  <a:sysClr val="windowText" lastClr="000000"/>
                </a:solidFill>
                <a:latin typeface="Bookman Old Style" panose="02050604050505020204" pitchFamily="18" charset="0"/>
                <a:cs typeface="Arial"/>
              </a:rPr>
              <a:t>wants to be </a:t>
            </a:r>
            <a:r>
              <a:rPr lang="en-US" sz="1100" dirty="0" smtClean="0">
                <a:solidFill>
                  <a:sysClr val="windowText" lastClr="000000"/>
                </a:solidFill>
                <a:latin typeface="Bookman Old Style" panose="02050604050505020204" pitchFamily="18" charset="0"/>
                <a:cs typeface="Arial"/>
              </a:rPr>
              <a:t>home, </a:t>
            </a:r>
            <a:r>
              <a:rPr lang="en-US" sz="1100" dirty="0">
                <a:solidFill>
                  <a:sysClr val="windowText" lastClr="000000"/>
                </a:solidFill>
                <a:latin typeface="Bookman Old Style" panose="02050604050505020204" pitchFamily="18" charset="0"/>
                <a:cs typeface="Arial"/>
              </a:rPr>
              <a:t>but is enjoying the excitement of </a:t>
            </a:r>
            <a:r>
              <a:rPr lang="en-US" sz="1100" dirty="0" smtClean="0">
                <a:solidFill>
                  <a:sysClr val="windowText" lastClr="000000"/>
                </a:solidFill>
                <a:latin typeface="Bookman Old Style" panose="02050604050505020204" pitchFamily="18" charset="0"/>
                <a:cs typeface="Arial"/>
              </a:rPr>
              <a:t>life </a:t>
            </a:r>
            <a:r>
              <a:rPr lang="en-US" sz="1100" dirty="0">
                <a:solidFill>
                  <a:sysClr val="windowText" lastClr="000000"/>
                </a:solidFill>
                <a:latin typeface="Bookman Old Style" panose="02050604050505020204" pitchFamily="18" charset="0"/>
                <a:cs typeface="Arial"/>
              </a:rPr>
              <a:t>in Washington, </a:t>
            </a:r>
            <a:r>
              <a:rPr lang="en-US" sz="1100" dirty="0" smtClean="0">
                <a:solidFill>
                  <a:sysClr val="windowText" lastClr="000000"/>
                </a:solidFill>
                <a:latin typeface="Bookman Old Style" panose="02050604050505020204" pitchFamily="18" charset="0"/>
                <a:cs typeface="Arial"/>
              </a:rPr>
              <a:t>D.C</a:t>
            </a:r>
            <a:r>
              <a:rPr lang="en-US" sz="1100" dirty="0">
                <a:solidFill>
                  <a:sysClr val="windowText" lastClr="000000"/>
                </a:solidFill>
                <a:latin typeface="Bookman Old Style" panose="02050604050505020204" pitchFamily="18" charset="0"/>
                <a:cs typeface="Arial"/>
              </a:rPr>
              <a:t>. She makes </a:t>
            </a:r>
            <a:r>
              <a:rPr lang="en-US" sz="1100" dirty="0" smtClean="0">
                <a:solidFill>
                  <a:sysClr val="windowText" lastClr="000000"/>
                </a:solidFill>
                <a:latin typeface="Bookman Old Style" panose="02050604050505020204" pitchFamily="18" charset="0"/>
                <a:cs typeface="Arial"/>
              </a:rPr>
              <a:t>observations about politicians </a:t>
            </a:r>
            <a:r>
              <a:rPr lang="en-US" sz="1100" dirty="0">
                <a:solidFill>
                  <a:sysClr val="windowText" lastClr="000000"/>
                </a:solidFill>
                <a:latin typeface="Bookman Old Style" panose="02050604050505020204" pitchFamily="18" charset="0"/>
                <a:cs typeface="Arial"/>
              </a:rPr>
              <a:t>she has been lobbying. She talks about clothes and fabric. She is also worried about her pet </a:t>
            </a:r>
            <a:r>
              <a:rPr lang="en-US" sz="1100" dirty="0" smtClean="0">
                <a:solidFill>
                  <a:sysClr val="windowText" lastClr="000000"/>
                </a:solidFill>
                <a:latin typeface="Bookman Old Style" panose="02050604050505020204" pitchFamily="18" charset="0"/>
                <a:cs typeface="Arial"/>
              </a:rPr>
              <a:t>cat; </a:t>
            </a:r>
            <a:r>
              <a:rPr lang="en-US" sz="1100" dirty="0">
                <a:solidFill>
                  <a:sysClr val="windowText" lastClr="000000"/>
                </a:solidFill>
                <a:latin typeface="Bookman Old Style" panose="02050604050505020204" pitchFamily="18" charset="0"/>
                <a:cs typeface="Arial"/>
              </a:rPr>
              <a:t>s</a:t>
            </a:r>
            <a:r>
              <a:rPr lang="en-US" sz="1100" dirty="0" smtClean="0">
                <a:solidFill>
                  <a:sysClr val="windowText" lastClr="000000"/>
                </a:solidFill>
                <a:latin typeface="Bookman Old Style" panose="02050604050505020204" pitchFamily="18" charset="0"/>
                <a:cs typeface="Arial"/>
              </a:rPr>
              <a:t>he </a:t>
            </a:r>
            <a:r>
              <a:rPr lang="en-US" sz="1100" dirty="0">
                <a:solidFill>
                  <a:sysClr val="windowText" lastClr="000000"/>
                </a:solidFill>
                <a:latin typeface="Bookman Old Style" panose="02050604050505020204" pitchFamily="18" charset="0"/>
                <a:cs typeface="Arial"/>
              </a:rPr>
              <a:t>wants her mother to take good care of </a:t>
            </a:r>
            <a:r>
              <a:rPr lang="en-US" sz="1100" dirty="0" smtClean="0">
                <a:solidFill>
                  <a:sysClr val="windowText" lastClr="000000"/>
                </a:solidFill>
                <a:latin typeface="Bookman Old Style" panose="02050604050505020204" pitchFamily="18" charset="0"/>
                <a:cs typeface="Arial"/>
              </a:rPr>
              <a:t>it.</a:t>
            </a:r>
            <a:endParaRPr lang="en-US" sz="1100" dirty="0" smtClean="0">
              <a:solidFill>
                <a:sysClr val="windowText" lastClr="000000"/>
              </a:solidFill>
              <a:latin typeface="Bookman Old Style" panose="02050604050505020204" pitchFamily="18" charset="0"/>
              <a:cs typeface="Arial"/>
            </a:endParaRPr>
          </a:p>
          <a:p>
            <a:pPr>
              <a:lnSpc>
                <a:spcPct val="120000"/>
              </a:lnSpc>
              <a:spcAft>
                <a:spcPts val="0"/>
              </a:spcAft>
            </a:pPr>
            <a:endParaRPr lang="en-US" sz="1100" dirty="0" smtClean="0">
              <a:solidFill>
                <a:sysClr val="windowText" lastClr="000000"/>
              </a:solidFill>
              <a:latin typeface="Bookman Old Style" panose="02050604050505020204" pitchFamily="18" charset="0"/>
              <a:cs typeface="Arial"/>
            </a:endParaRPr>
          </a:p>
          <a:p>
            <a:pPr marL="0" indent="0">
              <a:lnSpc>
                <a:spcPct val="120000"/>
              </a:lnSpc>
              <a:spcAft>
                <a:spcPts val="0"/>
              </a:spcAft>
              <a:buNone/>
            </a:pPr>
            <a:r>
              <a:rPr lang="en-US" sz="1100" b="1" dirty="0" smtClean="0">
                <a:solidFill>
                  <a:sysClr val="windowText" lastClr="000000"/>
                </a:solidFill>
                <a:latin typeface="Bookman Old Style" panose="02050604050505020204" pitchFamily="18" charset="0"/>
                <a:cs typeface="Arial"/>
              </a:rPr>
              <a:t>Subtext</a:t>
            </a:r>
            <a:r>
              <a:rPr lang="en-US" sz="1100" dirty="0" smtClean="0">
                <a:solidFill>
                  <a:sysClr val="windowText" lastClr="000000"/>
                </a:solidFill>
                <a:latin typeface="Bookman Old Style" panose="02050604050505020204" pitchFamily="18" charset="0"/>
                <a:cs typeface="Arial"/>
              </a:rPr>
              <a:t>:  </a:t>
            </a:r>
          </a:p>
          <a:p>
            <a:pPr marL="171450" indent="-171450">
              <a:lnSpc>
                <a:spcPct val="120000"/>
              </a:lnSpc>
              <a:spcAft>
                <a:spcPts val="0"/>
              </a:spcAft>
              <a:buFont typeface="Arial" panose="020B0604020202020204" pitchFamily="34" charset="0"/>
              <a:buChar char="•"/>
            </a:pPr>
            <a:r>
              <a:rPr lang="en-US" sz="1100" i="1" dirty="0" smtClean="0">
                <a:solidFill>
                  <a:sysClr val="windowText" lastClr="000000"/>
                </a:solidFill>
                <a:latin typeface="Bookman Old Style" panose="02050604050505020204" pitchFamily="18" charset="0"/>
                <a:cs typeface="Arial"/>
              </a:rPr>
              <a:t>How close to the event depicted was the source created (both time and place?)</a:t>
            </a:r>
            <a:r>
              <a:rPr lang="en-US" sz="1100" dirty="0" smtClean="0">
                <a:solidFill>
                  <a:sysClr val="windowText" lastClr="000000"/>
                </a:solidFill>
                <a:latin typeface="Bookman Old Style" panose="02050604050505020204" pitchFamily="18" charset="0"/>
                <a:cs typeface="Arial"/>
              </a:rPr>
              <a:t> </a:t>
            </a:r>
            <a:r>
              <a:rPr lang="en-US" sz="1100" dirty="0" smtClean="0">
                <a:solidFill>
                  <a:sysClr val="windowText" lastClr="000000"/>
                </a:solidFill>
                <a:latin typeface="Bookman Old Style" panose="02050604050505020204" pitchFamily="18" charset="0"/>
                <a:cs typeface="Arial"/>
              </a:rPr>
              <a:t>Immediate</a:t>
            </a:r>
            <a:endParaRPr lang="en-US" sz="1100" dirty="0">
              <a:solidFill>
                <a:sysClr val="windowText" lastClr="000000"/>
              </a:solidFill>
              <a:latin typeface="Bookman Old Style" panose="02050604050505020204" pitchFamily="18" charset="0"/>
              <a:cs typeface="Arial"/>
            </a:endParaRPr>
          </a:p>
          <a:p>
            <a:pPr marL="171450" indent="-171450">
              <a:lnSpc>
                <a:spcPct val="120000"/>
              </a:lnSpc>
              <a:spcAft>
                <a:spcPts val="0"/>
              </a:spcAft>
              <a:buFont typeface="Arial" panose="020B0604020202020204" pitchFamily="34" charset="0"/>
              <a:buChar char="•"/>
            </a:pPr>
            <a:r>
              <a:rPr lang="en-US" sz="1100" i="1" dirty="0" smtClean="0">
                <a:solidFill>
                  <a:sysClr val="windowText" lastClr="000000"/>
                </a:solidFill>
                <a:latin typeface="Bookman Old Style" panose="02050604050505020204" pitchFamily="18" charset="0"/>
                <a:cs typeface="Arial"/>
              </a:rPr>
              <a:t>Why was the item created?</a:t>
            </a:r>
            <a:r>
              <a:rPr lang="en-US" sz="1100" dirty="0" smtClean="0">
                <a:solidFill>
                  <a:sysClr val="windowText" lastClr="000000"/>
                </a:solidFill>
                <a:latin typeface="Bookman Old Style" panose="02050604050505020204" pitchFamily="18" charset="0"/>
                <a:cs typeface="Arial"/>
              </a:rPr>
              <a:t> </a:t>
            </a:r>
            <a:r>
              <a:rPr lang="en-US" sz="1100" i="1" dirty="0">
                <a:solidFill>
                  <a:sysClr val="windowText" lastClr="000000"/>
                </a:solidFill>
                <a:latin typeface="Bookman Old Style" panose="02050604050505020204" pitchFamily="18" charset="0"/>
              </a:rPr>
              <a:t>What was its purpose? </a:t>
            </a:r>
            <a:r>
              <a:rPr lang="en-US" sz="1100" dirty="0" smtClean="0">
                <a:solidFill>
                  <a:sysClr val="windowText" lastClr="000000"/>
                </a:solidFill>
                <a:latin typeface="Bookman Old Style" panose="02050604050505020204" pitchFamily="18" charset="0"/>
                <a:cs typeface="Arial"/>
              </a:rPr>
              <a:t>To keep in touch with her mother what she was doing and find emotional support. </a:t>
            </a:r>
          </a:p>
          <a:p>
            <a:pPr marL="171450" indent="-171450">
              <a:lnSpc>
                <a:spcPct val="120000"/>
              </a:lnSpc>
              <a:spcAft>
                <a:spcPts val="0"/>
              </a:spcAft>
              <a:buFont typeface="Arial" panose="020B0604020202020204" pitchFamily="34" charset="0"/>
              <a:buChar char="•"/>
            </a:pPr>
            <a:r>
              <a:rPr lang="en-US" sz="1100" i="1" dirty="0" smtClean="0">
                <a:solidFill>
                  <a:sysClr val="windowText" lastClr="000000"/>
                </a:solidFill>
                <a:latin typeface="Bookman Old Style" panose="02050604050505020204" pitchFamily="18" charset="0"/>
              </a:rPr>
              <a:t>Who </a:t>
            </a:r>
            <a:r>
              <a:rPr lang="en-US" sz="1100" i="1" dirty="0">
                <a:solidFill>
                  <a:sysClr val="windowText" lastClr="000000"/>
                </a:solidFill>
                <a:latin typeface="Bookman Old Style" panose="02050604050505020204" pitchFamily="18" charset="0"/>
              </a:rPr>
              <a:t>was the intended audience?</a:t>
            </a:r>
            <a:r>
              <a:rPr lang="en-US" sz="1100" dirty="0">
                <a:solidFill>
                  <a:sysClr val="windowText" lastClr="000000"/>
                </a:solidFill>
                <a:latin typeface="Bookman Old Style" panose="02050604050505020204" pitchFamily="18" charset="0"/>
              </a:rPr>
              <a:t> Hazel’s </a:t>
            </a:r>
            <a:r>
              <a:rPr lang="en-US" sz="1100" dirty="0" smtClean="0">
                <a:solidFill>
                  <a:sysClr val="windowText" lastClr="000000"/>
                </a:solidFill>
                <a:latin typeface="Bookman Old Style" panose="02050604050505020204" pitchFamily="18" charset="0"/>
              </a:rPr>
              <a:t>mother.</a:t>
            </a:r>
          </a:p>
          <a:p>
            <a:pPr marL="171450" indent="-171450">
              <a:lnSpc>
                <a:spcPct val="120000"/>
              </a:lnSpc>
              <a:spcAft>
                <a:spcPts val="0"/>
              </a:spcAft>
              <a:buFont typeface="Arial" panose="020B0604020202020204" pitchFamily="34" charset="0"/>
              <a:buChar char="•"/>
            </a:pPr>
            <a:r>
              <a:rPr lang="en-US" sz="1100" i="1" dirty="0">
                <a:solidFill>
                  <a:sysClr val="windowText" lastClr="000000"/>
                </a:solidFill>
                <a:latin typeface="Bookman Old Style" panose="02050604050505020204" pitchFamily="18" charset="0"/>
              </a:rPr>
              <a:t>Does this document exhibit a point of view or bias? </a:t>
            </a:r>
            <a:r>
              <a:rPr lang="en-US" sz="1100" dirty="0" smtClean="0">
                <a:solidFill>
                  <a:sysClr val="windowText" lastClr="000000"/>
                </a:solidFill>
                <a:latin typeface="Bookman Old Style" panose="02050604050505020204" pitchFamily="18" charset="0"/>
              </a:rPr>
              <a:t>Yes. </a:t>
            </a:r>
            <a:r>
              <a:rPr lang="en-US" sz="1100" dirty="0" smtClean="0">
                <a:solidFill>
                  <a:sysClr val="windowText" lastClr="000000"/>
                </a:solidFill>
                <a:latin typeface="Bookman Old Style" panose="02050604050505020204" pitchFamily="18" charset="0"/>
              </a:rPr>
              <a:t>Hazel’s perspective </a:t>
            </a:r>
            <a:r>
              <a:rPr lang="en-US" sz="1100" dirty="0" smtClean="0">
                <a:solidFill>
                  <a:sysClr val="windowText" lastClr="000000"/>
                </a:solidFill>
                <a:latin typeface="Bookman Old Style" panose="02050604050505020204" pitchFamily="18" charset="0"/>
              </a:rPr>
              <a:t>is that of someone directly involved in the movement and a “true believer.”  </a:t>
            </a:r>
            <a:endParaRPr lang="en-US" sz="1100" dirty="0">
              <a:solidFill>
                <a:sysClr val="windowText" lastClr="000000"/>
              </a:solidFill>
              <a:latin typeface="Bookman Old Style" panose="02050604050505020204" pitchFamily="18" charset="0"/>
            </a:endParaRPr>
          </a:p>
          <a:p>
            <a:endParaRPr lang="en-US" sz="1200" dirty="0">
              <a:solidFill>
                <a:sysClr val="windowText" lastClr="000000"/>
              </a:solidFill>
              <a:latin typeface="Bookman Old Style" panose="02050604050505020204" pitchFamily="18" charset="0"/>
            </a:endParaRPr>
          </a:p>
          <a:p>
            <a:endParaRPr lang="en-US" sz="1200" dirty="0">
              <a:solidFill>
                <a:sysClr val="windowText" lastClr="000000"/>
              </a:solidFill>
              <a:latin typeface="Bookman Old Style" panose="02050604050505020204" pitchFamily="18" charset="0"/>
            </a:endParaRPr>
          </a:p>
          <a:p>
            <a:endParaRPr lang="en-US" sz="1200" dirty="0">
              <a:solidFill>
                <a:sysClr val="windowText" lastClr="000000"/>
              </a:solidFill>
              <a:latin typeface="Bookman Old Style" panose="02050604050505020204" pitchFamily="18" charset="0"/>
            </a:endParaRPr>
          </a:p>
          <a:p>
            <a:endParaRPr lang="en-US" sz="1200" dirty="0" smtClean="0">
              <a:solidFill>
                <a:sysClr val="windowText" lastClr="000000"/>
              </a:solidFill>
              <a:latin typeface="Bookman Old Style" panose="02050604050505020204" pitchFamily="18" charset="0"/>
            </a:endParaRPr>
          </a:p>
        </p:txBody>
      </p:sp>
      <p:sp>
        <p:nvSpPr>
          <p:cNvPr id="5" name="TextBox 4"/>
          <p:cNvSpPr txBox="1"/>
          <p:nvPr/>
        </p:nvSpPr>
        <p:spPr>
          <a:xfrm>
            <a:off x="4505738" y="205355"/>
            <a:ext cx="4370181" cy="4247317"/>
          </a:xfrm>
          <a:prstGeom prst="rect">
            <a:avLst/>
          </a:prstGeom>
          <a:noFill/>
          <a:ln>
            <a:noFill/>
          </a:ln>
        </p:spPr>
        <p:txBody>
          <a:bodyPr wrap="square" rtlCol="0">
            <a:spAutoFit/>
          </a:bodyPr>
          <a:lstStyle/>
          <a:p>
            <a:r>
              <a:rPr lang="en-US" sz="1000" b="1" dirty="0" smtClean="0">
                <a:latin typeface="Bookman Old Style" panose="02050604050505020204" pitchFamily="18" charset="0"/>
              </a:rPr>
              <a:t>Context</a:t>
            </a:r>
            <a:r>
              <a:rPr lang="en-US" sz="1000" dirty="0" smtClean="0">
                <a:latin typeface="Bookman Old Style" panose="02050604050505020204" pitchFamily="18" charset="0"/>
              </a:rPr>
              <a:t>: </a:t>
            </a:r>
            <a:r>
              <a:rPr lang="en-US" sz="1000" i="1" dirty="0" smtClean="0">
                <a:latin typeface="Bookman Old Style" panose="02050604050505020204" pitchFamily="18" charset="0"/>
              </a:rPr>
              <a:t>What events were occurring during the time period the document was created?  How might this have influenced the source?</a:t>
            </a:r>
          </a:p>
          <a:p>
            <a:endParaRPr lang="en-US" sz="1000" b="1" dirty="0" smtClean="0">
              <a:latin typeface="Bookman Old Style" panose="02050604050505020204" pitchFamily="18" charset="0"/>
            </a:endParaRPr>
          </a:p>
          <a:p>
            <a:r>
              <a:rPr lang="en-US" sz="1000" b="1" dirty="0" smtClean="0">
                <a:latin typeface="Bookman Old Style" panose="02050604050505020204" pitchFamily="18" charset="0"/>
              </a:rPr>
              <a:t>1917</a:t>
            </a:r>
          </a:p>
          <a:p>
            <a:pPr marL="171450" indent="-171450">
              <a:buFont typeface="Arial"/>
              <a:buChar char="•"/>
            </a:pPr>
            <a:r>
              <a:rPr lang="en-US" sz="1000" dirty="0" smtClean="0">
                <a:latin typeface="Bookman Old Style" panose="02050604050505020204" pitchFamily="18" charset="0"/>
              </a:rPr>
              <a:t>“So Long Letty” was being performed at the Shubert </a:t>
            </a:r>
            <a:r>
              <a:rPr lang="en-US" sz="1000" dirty="0">
                <a:latin typeface="Bookman Old Style" panose="02050604050505020204" pitchFamily="18" charset="0"/>
              </a:rPr>
              <a:t>Theater </a:t>
            </a:r>
            <a:r>
              <a:rPr lang="en-US" sz="1000" dirty="0" smtClean="0">
                <a:latin typeface="Bookman Old Style" panose="02050604050505020204" pitchFamily="18" charset="0"/>
              </a:rPr>
              <a:t>October 1916-January </a:t>
            </a:r>
            <a:r>
              <a:rPr lang="en-US" sz="1000" dirty="0" smtClean="0">
                <a:latin typeface="Bookman Old Style" panose="02050604050505020204" pitchFamily="18" charset="0"/>
              </a:rPr>
              <a:t>1917.</a:t>
            </a:r>
            <a:endParaRPr lang="en-US" sz="1000" dirty="0" smtClean="0">
              <a:latin typeface="Bookman Old Style" panose="02050604050505020204" pitchFamily="18" charset="0"/>
            </a:endParaRPr>
          </a:p>
          <a:p>
            <a:pPr marL="171450" indent="-171450">
              <a:buFont typeface="Arial"/>
              <a:buChar char="•"/>
            </a:pPr>
            <a:r>
              <a:rPr lang="en-US" sz="1000" dirty="0">
                <a:latin typeface="Bookman Old Style" panose="02050604050505020204" pitchFamily="18" charset="0"/>
              </a:rPr>
              <a:t>January 10, the </a:t>
            </a:r>
            <a:r>
              <a:rPr lang="en-US" sz="1000" dirty="0" smtClean="0">
                <a:latin typeface="Bookman Old Style" panose="02050604050505020204" pitchFamily="18" charset="0"/>
              </a:rPr>
              <a:t>NWP </a:t>
            </a:r>
            <a:r>
              <a:rPr lang="en-US" sz="1000" dirty="0">
                <a:latin typeface="Bookman Old Style" panose="02050604050505020204" pitchFamily="18" charset="0"/>
              </a:rPr>
              <a:t>begins posting “Silent Sentinels” </a:t>
            </a:r>
            <a:r>
              <a:rPr lang="en-US" sz="1000" dirty="0" smtClean="0">
                <a:latin typeface="Bookman Old Style" panose="02050604050505020204" pitchFamily="18" charset="0"/>
              </a:rPr>
              <a:t>(so Hazel has been picketing for three months</a:t>
            </a:r>
            <a:r>
              <a:rPr lang="en-US" sz="1000" dirty="0" smtClean="0">
                <a:latin typeface="Bookman Old Style" panose="02050604050505020204" pitchFamily="18" charset="0"/>
              </a:rPr>
              <a:t>).</a:t>
            </a:r>
            <a:endParaRPr lang="en-US" sz="1000" dirty="0">
              <a:latin typeface="Bookman Old Style" panose="02050604050505020204" pitchFamily="18" charset="0"/>
            </a:endParaRPr>
          </a:p>
          <a:p>
            <a:pPr marL="171450" indent="-171450">
              <a:buFont typeface="Arial"/>
              <a:buChar char="•"/>
            </a:pPr>
            <a:r>
              <a:rPr lang="en-US" sz="1000" dirty="0" smtClean="0">
                <a:latin typeface="Bookman Old Style" panose="02050604050505020204" pitchFamily="18" charset="0"/>
              </a:rPr>
              <a:t>March 4,  </a:t>
            </a:r>
            <a:r>
              <a:rPr lang="en-US" sz="1000" dirty="0">
                <a:latin typeface="Bookman Old Style" panose="02050604050505020204" pitchFamily="18" charset="0"/>
              </a:rPr>
              <a:t>Woodrow Wilson begins his second </a:t>
            </a:r>
            <a:r>
              <a:rPr lang="en-US" sz="1000" dirty="0" smtClean="0">
                <a:latin typeface="Bookman Old Style" panose="02050604050505020204" pitchFamily="18" charset="0"/>
              </a:rPr>
              <a:t>term.</a:t>
            </a:r>
            <a:endParaRPr lang="en-US" sz="1000" dirty="0" smtClean="0">
              <a:latin typeface="Bookman Old Style" panose="02050604050505020204" pitchFamily="18" charset="0"/>
            </a:endParaRPr>
          </a:p>
          <a:p>
            <a:pPr marL="171450" indent="-171450">
              <a:buFont typeface="Arial"/>
              <a:buChar char="•"/>
            </a:pPr>
            <a:r>
              <a:rPr lang="en-US" sz="1000" dirty="0">
                <a:latin typeface="Bookman Old Style" panose="02050604050505020204" pitchFamily="18" charset="0"/>
              </a:rPr>
              <a:t>April </a:t>
            </a:r>
            <a:r>
              <a:rPr lang="en-US" sz="1000" dirty="0" smtClean="0">
                <a:latin typeface="Bookman Old Style" panose="02050604050505020204" pitchFamily="18" charset="0"/>
              </a:rPr>
              <a:t>2, </a:t>
            </a:r>
            <a:r>
              <a:rPr lang="en-US" sz="1000" dirty="0">
                <a:latin typeface="Bookman Old Style" panose="02050604050505020204" pitchFamily="18" charset="0"/>
              </a:rPr>
              <a:t>Woodrow Wilson asks Congress to declare war on </a:t>
            </a:r>
            <a:r>
              <a:rPr lang="en-US" sz="1000" dirty="0" smtClean="0">
                <a:latin typeface="Bookman Old Style" panose="02050604050505020204" pitchFamily="18" charset="0"/>
              </a:rPr>
              <a:t>Germany.</a:t>
            </a:r>
            <a:endParaRPr lang="en-US" sz="1000" dirty="0" smtClean="0">
              <a:latin typeface="Bookman Old Style" panose="02050604050505020204" pitchFamily="18" charset="0"/>
            </a:endParaRPr>
          </a:p>
          <a:p>
            <a:pPr marL="171450" indent="-171450">
              <a:buFont typeface="Arial"/>
              <a:buChar char="•"/>
            </a:pPr>
            <a:r>
              <a:rPr lang="en-US" sz="1000" dirty="0" smtClean="0">
                <a:latin typeface="Bookman Old Style" panose="02050604050505020204" pitchFamily="18" charset="0"/>
              </a:rPr>
              <a:t>November 6, New York passes woman’s suffrage, a victory for the NAWSA’s “winning </a:t>
            </a:r>
            <a:r>
              <a:rPr lang="en-US" sz="1000" dirty="0" smtClean="0">
                <a:latin typeface="Bookman Old Style" panose="02050604050505020204" pitchFamily="18" charset="0"/>
              </a:rPr>
              <a:t>plan.”</a:t>
            </a:r>
            <a:endParaRPr lang="en-US" sz="1000" dirty="0">
              <a:latin typeface="Bookman Old Style" panose="02050604050505020204" pitchFamily="18" charset="0"/>
            </a:endParaRPr>
          </a:p>
          <a:p>
            <a:endParaRPr lang="en-US" sz="1000" dirty="0">
              <a:latin typeface="Bookman Old Style" panose="02050604050505020204" pitchFamily="18" charset="0"/>
            </a:endParaRPr>
          </a:p>
          <a:p>
            <a:r>
              <a:rPr lang="en-US" sz="1000" b="1" dirty="0" smtClean="0">
                <a:latin typeface="Bookman Old Style" panose="02050604050505020204" pitchFamily="18" charset="0"/>
              </a:rPr>
              <a:t>Question:</a:t>
            </a:r>
            <a:r>
              <a:rPr lang="en-US" sz="1000" dirty="0" smtClean="0">
                <a:latin typeface="Bookman Old Style" panose="02050604050505020204" pitchFamily="18" charset="0"/>
              </a:rPr>
              <a:t>  Write at least one question you have after investigating this source.  </a:t>
            </a:r>
            <a:r>
              <a:rPr lang="en-US" sz="1000" i="1" dirty="0" smtClean="0">
                <a:latin typeface="Bookman Old Style" panose="02050604050505020204" pitchFamily="18" charset="0"/>
              </a:rPr>
              <a:t>What are you confused about?  What new questions does this source raise?</a:t>
            </a:r>
          </a:p>
          <a:p>
            <a:pPr marL="171450" indent="-171450">
              <a:buFont typeface="Arial" panose="020B0604020202020204" pitchFamily="34" charset="0"/>
              <a:buChar char="•"/>
            </a:pPr>
            <a:r>
              <a:rPr lang="en-US" sz="1000" dirty="0" smtClean="0">
                <a:latin typeface="Bookman Old Style" panose="02050604050505020204" pitchFamily="18" charset="0"/>
              </a:rPr>
              <a:t>How often did Hazel Hunkins write her mother? What other ways was she able to connect with her? </a:t>
            </a:r>
          </a:p>
          <a:p>
            <a:pPr marL="171450" indent="-171450">
              <a:buFont typeface="Arial" panose="020B0604020202020204" pitchFamily="34" charset="0"/>
              <a:buChar char="•"/>
            </a:pPr>
            <a:r>
              <a:rPr lang="en-US" sz="1000" dirty="0" smtClean="0">
                <a:latin typeface="Bookman Old Style" panose="02050604050505020204" pitchFamily="18" charset="0"/>
              </a:rPr>
              <a:t>Did other picketers share her feelings about picketing? </a:t>
            </a:r>
          </a:p>
          <a:p>
            <a:pPr marL="171450" indent="-171450">
              <a:buFont typeface="Arial" panose="020B0604020202020204" pitchFamily="34" charset="0"/>
              <a:buChar char="•"/>
            </a:pPr>
            <a:endParaRPr lang="en-US" sz="1000" dirty="0" smtClean="0">
              <a:latin typeface="Bookman Old Style" panose="02050604050505020204" pitchFamily="18" charset="0"/>
            </a:endParaRPr>
          </a:p>
          <a:p>
            <a:r>
              <a:rPr lang="en-US" sz="1000" b="1" dirty="0" smtClean="0">
                <a:latin typeface="Bookman Old Style" panose="02050604050505020204" pitchFamily="18" charset="0"/>
              </a:rPr>
              <a:t>Corroboration</a:t>
            </a:r>
            <a:r>
              <a:rPr lang="en-US" sz="1000" dirty="0" smtClean="0">
                <a:latin typeface="Bookman Old Style" panose="02050604050505020204" pitchFamily="18" charset="0"/>
              </a:rPr>
              <a:t> (Complete after reading the other documents in the case file):</a:t>
            </a:r>
          </a:p>
          <a:p>
            <a:pPr marL="171450" indent="-171450">
              <a:buFont typeface="Arial" panose="020B0604020202020204" pitchFamily="34" charset="0"/>
              <a:buChar char="•"/>
            </a:pPr>
            <a:r>
              <a:rPr lang="en-US" sz="1000" dirty="0" smtClean="0">
                <a:latin typeface="Bookman Old Style" panose="02050604050505020204" pitchFamily="18" charset="0"/>
              </a:rPr>
              <a:t>The newspaper article </a:t>
            </a:r>
            <a:r>
              <a:rPr lang="en-US" sz="1000" dirty="0" smtClean="0">
                <a:latin typeface="Bookman Old Style" panose="02050604050505020204" pitchFamily="18" charset="0"/>
              </a:rPr>
              <a:t>corroborates that Hunkins is one of the </a:t>
            </a:r>
            <a:r>
              <a:rPr lang="en-US" sz="1000" dirty="0" smtClean="0">
                <a:latin typeface="Bookman Old Style" panose="02050604050505020204" pitchFamily="18" charset="0"/>
              </a:rPr>
              <a:t>picket.</a:t>
            </a:r>
            <a:endParaRPr lang="en-US" sz="1000" dirty="0" smtClean="0">
              <a:latin typeface="Bookman Old Style" panose="02050604050505020204" pitchFamily="18" charset="0"/>
            </a:endParaRPr>
          </a:p>
          <a:p>
            <a:pPr marL="171450" indent="-171450">
              <a:buFont typeface="Arial" panose="020B0604020202020204" pitchFamily="34" charset="0"/>
              <a:buChar char="•"/>
            </a:pPr>
            <a:r>
              <a:rPr lang="en-US" sz="1000" dirty="0" smtClean="0">
                <a:latin typeface="Bookman Old Style" panose="02050604050505020204" pitchFamily="18" charset="0"/>
              </a:rPr>
              <a:t>Both </a:t>
            </a:r>
            <a:r>
              <a:rPr lang="en-US" sz="1000" dirty="0" smtClean="0">
                <a:latin typeface="Bookman Old Style" panose="02050604050505020204" pitchFamily="18" charset="0"/>
              </a:rPr>
              <a:t>the letter </a:t>
            </a:r>
            <a:r>
              <a:rPr lang="en-US" sz="1000" dirty="0" smtClean="0">
                <a:latin typeface="Bookman Old Style" panose="02050604050505020204" pitchFamily="18" charset="0"/>
              </a:rPr>
              <a:t>and newspaper talk about </a:t>
            </a:r>
            <a:r>
              <a:rPr lang="en-US" sz="1000" dirty="0" smtClean="0">
                <a:latin typeface="Bookman Old Style" panose="02050604050505020204" pitchFamily="18" charset="0"/>
              </a:rPr>
              <a:t>the difficulty </a:t>
            </a:r>
            <a:r>
              <a:rPr lang="en-US" sz="1000" dirty="0" smtClean="0">
                <a:latin typeface="Bookman Old Style" panose="02050604050505020204" pitchFamily="18" charset="0"/>
              </a:rPr>
              <a:t>of standing </a:t>
            </a:r>
            <a:r>
              <a:rPr lang="en-US" sz="1000" dirty="0" smtClean="0">
                <a:latin typeface="Bookman Old Style" panose="02050604050505020204" pitchFamily="18" charset="0"/>
              </a:rPr>
              <a:t>still.</a:t>
            </a:r>
            <a:endParaRPr lang="en-US" sz="1000" dirty="0">
              <a:latin typeface="Bookman Old Style" panose="02050604050505020204" pitchFamily="18" charset="0"/>
            </a:endParaRPr>
          </a:p>
        </p:txBody>
      </p:sp>
    </p:spTree>
    <p:extLst>
      <p:ext uri="{BB962C8B-B14F-4D97-AF65-F5344CB8AC3E}">
        <p14:creationId xmlns:p14="http://schemas.microsoft.com/office/powerpoint/2010/main" val="29972766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Shape 67"/>
          <p:cNvPicPr preferRelativeResize="0"/>
          <p:nvPr/>
        </p:nvPicPr>
        <p:blipFill>
          <a:blip r:embed="rId3">
            <a:alphaModFix/>
          </a:blip>
          <a:stretch>
            <a:fillRect/>
          </a:stretch>
        </p:blipFill>
        <p:spPr>
          <a:xfrm>
            <a:off x="3245306" y="214685"/>
            <a:ext cx="2653389" cy="4088834"/>
          </a:xfrm>
          <a:prstGeom prst="rect">
            <a:avLst/>
          </a:prstGeom>
          <a:ln w="28575" cap="sq">
            <a:solidFill>
              <a:srgbClr val="F9BE6F"/>
            </a:solidFill>
            <a:miter lim="800000"/>
          </a:ln>
          <a:effectLst>
            <a:outerShdw blurRad="57150" dist="50800" dir="2700000" algn="tl" rotWithShape="0">
              <a:srgbClr val="000000">
                <a:alpha val="40000"/>
              </a:srgbClr>
            </a:outerShdw>
          </a:effectLst>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72"/>
          <p:cNvPicPr preferRelativeResize="0"/>
          <p:nvPr/>
        </p:nvPicPr>
        <p:blipFill>
          <a:blip r:embed="rId2">
            <a:alphaModFix/>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297445" y="184067"/>
            <a:ext cx="5248824" cy="4864217"/>
          </a:xfrm>
          <a:prstGeom prst="rect">
            <a:avLst/>
          </a:prstGeom>
          <a:ln>
            <a:noFill/>
          </a:ln>
          <a:effectLst>
            <a:outerShdw blurRad="190500" algn="tl" rotWithShape="0">
              <a:srgbClr val="000000">
                <a:alpha val="70000"/>
              </a:srgbClr>
            </a:outerShdw>
          </a:effectLst>
        </p:spPr>
      </p:pic>
      <p:sp>
        <p:nvSpPr>
          <p:cNvPr id="3" name="Shape 74"/>
          <p:cNvSpPr txBox="1"/>
          <p:nvPr/>
        </p:nvSpPr>
        <p:spPr>
          <a:xfrm>
            <a:off x="1262636" y="757747"/>
            <a:ext cx="631757" cy="448499"/>
          </a:xfrm>
          <a:prstGeom prst="rect">
            <a:avLst/>
          </a:prstGeom>
          <a:noFill/>
          <a:ln>
            <a:noFill/>
          </a:ln>
        </p:spPr>
        <p:txBody>
          <a:bodyPr lIns="91425" tIns="91425" rIns="91425" bIns="91425" anchor="t" anchorCtr="0">
            <a:noAutofit/>
          </a:bodyPr>
          <a:lstStyle/>
          <a:p>
            <a:pPr>
              <a:spcBef>
                <a:spcPts val="0"/>
              </a:spcBef>
              <a:buNone/>
            </a:pPr>
            <a:r>
              <a:rPr lang="en" dirty="0" smtClean="0">
                <a:solidFill>
                  <a:schemeClr val="tx1"/>
                </a:solidFill>
                <a:latin typeface="Bookman Old Style" panose="02050604050505020204" pitchFamily="18" charset="0"/>
                <a:ea typeface="Calibri"/>
                <a:cs typeface="Calibri"/>
              </a:rPr>
              <a:t>Title</a:t>
            </a:r>
            <a:endParaRPr lang="en" dirty="0">
              <a:solidFill>
                <a:schemeClr val="tx1"/>
              </a:solidFill>
              <a:latin typeface="Bookman Old Style" panose="02050604050505020204" pitchFamily="18" charset="0"/>
              <a:ea typeface="Calibri"/>
              <a:cs typeface="Calibri"/>
            </a:endParaRPr>
          </a:p>
        </p:txBody>
      </p:sp>
      <p:cxnSp>
        <p:nvCxnSpPr>
          <p:cNvPr id="5" name="Straight Arrow Connector 4"/>
          <p:cNvCxnSpPr>
            <a:stCxn id="3" idx="3"/>
          </p:cNvCxnSpPr>
          <p:nvPr/>
        </p:nvCxnSpPr>
        <p:spPr>
          <a:xfrm>
            <a:off x="1894393" y="981997"/>
            <a:ext cx="574487" cy="298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Shape 74"/>
          <p:cNvSpPr txBox="1"/>
          <p:nvPr/>
        </p:nvSpPr>
        <p:spPr>
          <a:xfrm>
            <a:off x="1260653" y="1280160"/>
            <a:ext cx="615852" cy="448499"/>
          </a:xfrm>
          <a:prstGeom prst="rect">
            <a:avLst/>
          </a:prstGeom>
          <a:noFill/>
          <a:ln>
            <a:noFill/>
          </a:ln>
        </p:spPr>
        <p:txBody>
          <a:bodyPr lIns="91425" tIns="91425" rIns="91425" bIns="91425" anchor="t" anchorCtr="0">
            <a:noAutofit/>
          </a:bodyPr>
          <a:lstStyle/>
          <a:p>
            <a:pPr>
              <a:spcBef>
                <a:spcPts val="0"/>
              </a:spcBef>
              <a:buNone/>
            </a:pPr>
            <a:r>
              <a:rPr lang="en" dirty="0" smtClean="0">
                <a:solidFill>
                  <a:schemeClr val="tx1"/>
                </a:solidFill>
                <a:latin typeface="Bookman Old Style" panose="02050604050505020204" pitchFamily="18" charset="0"/>
                <a:ea typeface="Calibri"/>
                <a:cs typeface="Calibri"/>
              </a:rPr>
              <a:t>Date</a:t>
            </a:r>
            <a:endParaRPr lang="en" dirty="0">
              <a:solidFill>
                <a:schemeClr val="tx1"/>
              </a:solidFill>
              <a:latin typeface="Bookman Old Style" panose="02050604050505020204" pitchFamily="18" charset="0"/>
              <a:ea typeface="Calibri"/>
              <a:cs typeface="Calibri"/>
            </a:endParaRPr>
          </a:p>
        </p:txBody>
      </p:sp>
      <p:cxnSp>
        <p:nvCxnSpPr>
          <p:cNvPr id="10" name="Straight Arrow Connector 9"/>
          <p:cNvCxnSpPr>
            <a:stCxn id="8" idx="3"/>
          </p:cNvCxnSpPr>
          <p:nvPr/>
        </p:nvCxnSpPr>
        <p:spPr>
          <a:xfrm>
            <a:off x="1876505" y="1504410"/>
            <a:ext cx="616228" cy="20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Shape 78"/>
          <p:cNvSpPr txBox="1"/>
          <p:nvPr/>
        </p:nvSpPr>
        <p:spPr>
          <a:xfrm>
            <a:off x="828480" y="1731840"/>
            <a:ext cx="1065913" cy="333899"/>
          </a:xfrm>
          <a:prstGeom prst="rect">
            <a:avLst/>
          </a:prstGeom>
          <a:noFill/>
          <a:ln>
            <a:noFill/>
          </a:ln>
        </p:spPr>
        <p:txBody>
          <a:bodyPr lIns="91425" tIns="91425" rIns="91425" bIns="91425" anchor="t" anchorCtr="0">
            <a:noAutofit/>
          </a:bodyPr>
          <a:lstStyle/>
          <a:p>
            <a:pPr>
              <a:spcBef>
                <a:spcPts val="0"/>
              </a:spcBef>
              <a:buNone/>
            </a:pPr>
            <a:r>
              <a:rPr lang="en" dirty="0">
                <a:solidFill>
                  <a:schemeClr val="tx1"/>
                </a:solidFill>
                <a:latin typeface="Bookman Old Style" panose="02050604050505020204" pitchFamily="18" charset="0"/>
                <a:ea typeface="Calibri"/>
                <a:cs typeface="Calibri"/>
              </a:rPr>
              <a:t>S</a:t>
            </a:r>
            <a:r>
              <a:rPr lang="en" dirty="0" smtClean="0">
                <a:solidFill>
                  <a:schemeClr val="tx1"/>
                </a:solidFill>
                <a:latin typeface="Bookman Old Style" panose="02050604050505020204" pitchFamily="18" charset="0"/>
                <a:ea typeface="Calibri"/>
                <a:cs typeface="Calibri"/>
              </a:rPr>
              <a:t>ummary</a:t>
            </a:r>
            <a:endParaRPr lang="en" dirty="0">
              <a:solidFill>
                <a:schemeClr val="tx1"/>
              </a:solidFill>
              <a:latin typeface="Bookman Old Style" panose="02050604050505020204" pitchFamily="18" charset="0"/>
              <a:ea typeface="Calibri"/>
              <a:cs typeface="Calibri"/>
            </a:endParaRPr>
          </a:p>
        </p:txBody>
      </p:sp>
      <p:cxnSp>
        <p:nvCxnSpPr>
          <p:cNvPr id="18" name="Straight Arrow Connector 17"/>
          <p:cNvCxnSpPr/>
          <p:nvPr/>
        </p:nvCxnSpPr>
        <p:spPr>
          <a:xfrm flipV="1">
            <a:off x="1894393" y="1812897"/>
            <a:ext cx="598340" cy="938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Shape 81"/>
          <p:cNvSpPr txBox="1"/>
          <p:nvPr/>
        </p:nvSpPr>
        <p:spPr>
          <a:xfrm>
            <a:off x="851259" y="3900691"/>
            <a:ext cx="1116600" cy="333899"/>
          </a:xfrm>
          <a:prstGeom prst="rect">
            <a:avLst/>
          </a:prstGeom>
          <a:noFill/>
          <a:ln>
            <a:noFill/>
          </a:ln>
        </p:spPr>
        <p:txBody>
          <a:bodyPr lIns="91425" tIns="91425" rIns="91425" bIns="91425" anchor="t" anchorCtr="0">
            <a:noAutofit/>
          </a:bodyPr>
          <a:lstStyle/>
          <a:p>
            <a:pPr>
              <a:spcBef>
                <a:spcPts val="0"/>
              </a:spcBef>
              <a:buNone/>
            </a:pPr>
            <a:r>
              <a:rPr lang="en" dirty="0">
                <a:solidFill>
                  <a:schemeClr val="tx1"/>
                </a:solidFill>
                <a:latin typeface="Bookman Old Style" panose="02050604050505020204" pitchFamily="18" charset="0"/>
                <a:ea typeface="Calibri"/>
                <a:cs typeface="Calibri"/>
              </a:rPr>
              <a:t>Bookmark</a:t>
            </a:r>
          </a:p>
        </p:txBody>
      </p:sp>
      <p:cxnSp>
        <p:nvCxnSpPr>
          <p:cNvPr id="23" name="Straight Arrow Connector 22"/>
          <p:cNvCxnSpPr/>
          <p:nvPr/>
        </p:nvCxnSpPr>
        <p:spPr>
          <a:xfrm>
            <a:off x="1876505" y="4123287"/>
            <a:ext cx="616228" cy="55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809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8965" y="215900"/>
            <a:ext cx="4406348" cy="5035551"/>
          </a:xfrm>
          <a:noFill/>
          <a:ln w="3175" cmpd="sng">
            <a:noFill/>
          </a:ln>
        </p:spPr>
        <p:txBody>
          <a:bodyPr>
            <a:noAutofit/>
          </a:bodyPr>
          <a:lstStyle/>
          <a:p>
            <a:pPr marL="0" lvl="0" indent="0">
              <a:spcAft>
                <a:spcPts val="0"/>
              </a:spcAft>
              <a:buNone/>
            </a:pPr>
            <a:r>
              <a:rPr lang="en-US" sz="1050" b="1" dirty="0" smtClean="0">
                <a:latin typeface="Bookman Old Style" panose="02050604050505020204" pitchFamily="18" charset="0"/>
                <a:cs typeface="Arial"/>
              </a:rPr>
              <a:t>Title of Document</a:t>
            </a:r>
            <a:r>
              <a:rPr lang="en-US" sz="1050" dirty="0" smtClean="0">
                <a:latin typeface="Bookman Old Style" panose="02050604050505020204" pitchFamily="18" charset="0"/>
                <a:cs typeface="Arial"/>
              </a:rPr>
              <a:t>: “I Did not raise my girl to be a voter.” Soprano Solo with vociferous male voices.</a:t>
            </a:r>
          </a:p>
          <a:p>
            <a:pPr marL="0" indent="0">
              <a:spcAft>
                <a:spcPts val="0"/>
              </a:spcAft>
              <a:buNone/>
            </a:pPr>
            <a:r>
              <a:rPr lang="en-US" sz="1050" b="1" dirty="0" smtClean="0">
                <a:latin typeface="Bookman Old Style" panose="02050604050505020204" pitchFamily="18" charset="0"/>
                <a:cs typeface="Arial"/>
              </a:rPr>
              <a:t>Creator</a:t>
            </a:r>
            <a:r>
              <a:rPr lang="en-US" sz="1050" dirty="0" smtClean="0">
                <a:latin typeface="Bookman Old Style" panose="02050604050505020204" pitchFamily="18" charset="0"/>
                <a:cs typeface="Arial"/>
              </a:rPr>
              <a:t>: </a:t>
            </a:r>
            <a:r>
              <a:rPr lang="en-US" sz="1050" i="1" dirty="0" smtClean="0">
                <a:latin typeface="Bookman Old Style" panose="02050604050505020204" pitchFamily="18" charset="0"/>
                <a:cs typeface="Arial"/>
              </a:rPr>
              <a:t>Puck</a:t>
            </a:r>
            <a:r>
              <a:rPr lang="en-US" sz="1050" dirty="0" smtClean="0">
                <a:latin typeface="Bookman Old Style" panose="02050604050505020204" pitchFamily="18" charset="0"/>
                <a:cs typeface="Arial"/>
              </a:rPr>
              <a:t> Magazine</a:t>
            </a:r>
            <a:endParaRPr lang="en-US" sz="1050" dirty="0">
              <a:latin typeface="Bookman Old Style" panose="02050604050505020204" pitchFamily="18" charset="0"/>
              <a:cs typeface="Arial"/>
            </a:endParaRPr>
          </a:p>
          <a:p>
            <a:pPr marL="0" indent="0">
              <a:spcAft>
                <a:spcPts val="0"/>
              </a:spcAft>
              <a:buNone/>
            </a:pPr>
            <a:r>
              <a:rPr lang="en-US" sz="1050" b="1" dirty="0" smtClean="0">
                <a:latin typeface="Bookman Old Style" panose="02050604050505020204" pitchFamily="18" charset="0"/>
                <a:cs typeface="Arial"/>
              </a:rPr>
              <a:t>Date Created</a:t>
            </a:r>
            <a:r>
              <a:rPr lang="en-US" sz="1050" dirty="0" smtClean="0">
                <a:latin typeface="Bookman Old Style" panose="02050604050505020204" pitchFamily="18" charset="0"/>
                <a:cs typeface="Arial"/>
              </a:rPr>
              <a:t>: Published October 9, 1915 </a:t>
            </a:r>
            <a:endParaRPr lang="en-US" sz="1050" dirty="0">
              <a:latin typeface="Bookman Old Style" panose="02050604050505020204" pitchFamily="18" charset="0"/>
              <a:cs typeface="Arial"/>
            </a:endParaRPr>
          </a:p>
          <a:p>
            <a:pPr>
              <a:spcAft>
                <a:spcPts val="0"/>
              </a:spcAft>
            </a:pPr>
            <a:endParaRPr lang="en-US" sz="1050" b="1" dirty="0" smtClean="0">
              <a:latin typeface="Bookman Old Style" panose="02050604050505020204" pitchFamily="18" charset="0"/>
              <a:cs typeface="Arial"/>
            </a:endParaRPr>
          </a:p>
          <a:p>
            <a:pPr marL="0" indent="0">
              <a:spcAft>
                <a:spcPts val="0"/>
              </a:spcAft>
              <a:buNone/>
            </a:pPr>
            <a:r>
              <a:rPr lang="en-US" sz="1050" b="1" dirty="0" smtClean="0">
                <a:latin typeface="Bookman Old Style" panose="02050604050505020204" pitchFamily="18" charset="0"/>
                <a:cs typeface="Arial"/>
              </a:rPr>
              <a:t>Content</a:t>
            </a:r>
            <a:r>
              <a:rPr lang="en-US" sz="1050" dirty="0" smtClean="0">
                <a:latin typeface="Bookman Old Style" panose="02050604050505020204" pitchFamily="18" charset="0"/>
                <a:cs typeface="Arial"/>
              </a:rPr>
              <a:t>:  Political Cartoon – Caricature showing “Political boss” conducting chorus, with woman “anti” in front of men “</a:t>
            </a:r>
            <a:r>
              <a:rPr lang="en-US" sz="1050" dirty="0" smtClean="0">
                <a:latin typeface="Bookman Old Style" panose="02050604050505020204" pitchFamily="18" charset="0"/>
                <a:cs typeface="Arial"/>
              </a:rPr>
              <a:t>procurer”, </a:t>
            </a:r>
            <a:r>
              <a:rPr lang="en-US" sz="1050" dirty="0" smtClean="0">
                <a:latin typeface="Bookman Old Style" panose="02050604050505020204" pitchFamily="18" charset="0"/>
                <a:cs typeface="Arial"/>
              </a:rPr>
              <a:t>“</a:t>
            </a:r>
            <a:r>
              <a:rPr lang="en-US" sz="1050" dirty="0" smtClean="0">
                <a:latin typeface="Bookman Old Style" panose="02050604050505020204" pitchFamily="18" charset="0"/>
                <a:cs typeface="Arial"/>
              </a:rPr>
              <a:t>dive-keeper”, </a:t>
            </a:r>
            <a:r>
              <a:rPr lang="en-US" sz="1050" dirty="0" smtClean="0">
                <a:latin typeface="Bookman Old Style" panose="02050604050505020204" pitchFamily="18" charset="0"/>
                <a:cs typeface="Arial"/>
              </a:rPr>
              <a:t>“child labor employer”, “grafter”, “cadet” and “sweat shop owner.”</a:t>
            </a:r>
            <a:endParaRPr lang="en-US" sz="1050" dirty="0">
              <a:latin typeface="Bookman Old Style" panose="02050604050505020204" pitchFamily="18" charset="0"/>
              <a:cs typeface="Arial"/>
            </a:endParaRPr>
          </a:p>
          <a:p>
            <a:pPr marL="171450" indent="-171450">
              <a:spcAft>
                <a:spcPts val="0"/>
              </a:spcAft>
              <a:buFontTx/>
              <a:buChar char="•"/>
            </a:pPr>
            <a:r>
              <a:rPr lang="en-US" sz="1050" dirty="0" smtClean="0">
                <a:latin typeface="Bookman Old Style" panose="02050604050505020204" pitchFamily="18" charset="0"/>
                <a:cs typeface="Arial"/>
              </a:rPr>
              <a:t>“Procurer” </a:t>
            </a:r>
            <a:r>
              <a:rPr lang="en-US" sz="1050" dirty="0" smtClean="0">
                <a:latin typeface="Bookman Old Style" panose="02050604050505020204" pitchFamily="18" charset="0"/>
                <a:cs typeface="Arial"/>
              </a:rPr>
              <a:t>and </a:t>
            </a:r>
            <a:r>
              <a:rPr lang="en-US" sz="1050" dirty="0" smtClean="0">
                <a:latin typeface="Bookman Old Style" panose="02050604050505020204" pitchFamily="18" charset="0"/>
                <a:cs typeface="Arial"/>
              </a:rPr>
              <a:t>“cadet” </a:t>
            </a:r>
            <a:r>
              <a:rPr lang="en-US" sz="1050" dirty="0" smtClean="0">
                <a:latin typeface="Bookman Old Style" panose="02050604050505020204" pitchFamily="18" charset="0"/>
                <a:cs typeface="Arial"/>
              </a:rPr>
              <a:t>are synonyms for </a:t>
            </a:r>
            <a:r>
              <a:rPr lang="en-US" sz="1050" dirty="0" smtClean="0">
                <a:latin typeface="Bookman Old Style" panose="02050604050505020204" pitchFamily="18" charset="0"/>
                <a:cs typeface="Arial"/>
              </a:rPr>
              <a:t>pimp.</a:t>
            </a:r>
            <a:endParaRPr lang="en-US" sz="1050" dirty="0" smtClean="0">
              <a:latin typeface="Bookman Old Style" panose="02050604050505020204" pitchFamily="18" charset="0"/>
              <a:cs typeface="Arial"/>
            </a:endParaRPr>
          </a:p>
          <a:p>
            <a:pPr marL="171450" indent="-171450">
              <a:spcAft>
                <a:spcPts val="0"/>
              </a:spcAft>
              <a:buFontTx/>
              <a:buChar char="•"/>
            </a:pPr>
            <a:r>
              <a:rPr lang="en-US" sz="1050" dirty="0" smtClean="0">
                <a:latin typeface="Bookman Old Style" panose="02050604050505020204" pitchFamily="18" charset="0"/>
                <a:cs typeface="Arial"/>
              </a:rPr>
              <a:t>“Dive-keeper” </a:t>
            </a:r>
            <a:r>
              <a:rPr lang="en-US" sz="1050" dirty="0" smtClean="0">
                <a:latin typeface="Bookman Old Style" panose="02050604050505020204" pitchFamily="18" charset="0"/>
                <a:cs typeface="Arial"/>
              </a:rPr>
              <a:t>is a </a:t>
            </a:r>
            <a:r>
              <a:rPr lang="en-US" sz="1050" dirty="0" smtClean="0">
                <a:latin typeface="Bookman Old Style" panose="02050604050505020204" pitchFamily="18" charset="0"/>
                <a:cs typeface="Arial"/>
              </a:rPr>
              <a:t>slumlord.</a:t>
            </a:r>
            <a:endParaRPr lang="en-US" sz="1050" dirty="0" smtClean="0">
              <a:latin typeface="Bookman Old Style" panose="02050604050505020204" pitchFamily="18" charset="0"/>
              <a:cs typeface="Arial"/>
            </a:endParaRPr>
          </a:p>
          <a:p>
            <a:pPr marL="171450" indent="-171450">
              <a:spcAft>
                <a:spcPts val="0"/>
              </a:spcAft>
              <a:buFontTx/>
              <a:buChar char="•"/>
            </a:pPr>
            <a:r>
              <a:rPr lang="en-US" sz="1050" dirty="0" smtClean="0">
                <a:latin typeface="Bookman Old Style" panose="02050604050505020204" pitchFamily="18" charset="0"/>
                <a:cs typeface="Arial"/>
              </a:rPr>
              <a:t>“Grafter” </a:t>
            </a:r>
            <a:r>
              <a:rPr lang="en-US" sz="1050" dirty="0" smtClean="0">
                <a:latin typeface="Bookman Old Style" panose="02050604050505020204" pitchFamily="18" charset="0"/>
                <a:cs typeface="Arial"/>
              </a:rPr>
              <a:t>is a corrupt politician who accepts </a:t>
            </a:r>
            <a:r>
              <a:rPr lang="en-US" sz="1050" dirty="0" smtClean="0">
                <a:latin typeface="Bookman Old Style" panose="02050604050505020204" pitchFamily="18" charset="0"/>
                <a:cs typeface="Arial"/>
              </a:rPr>
              <a:t>bribes.</a:t>
            </a:r>
            <a:endParaRPr lang="en-US" sz="1050" dirty="0" smtClean="0">
              <a:latin typeface="Bookman Old Style" panose="02050604050505020204" pitchFamily="18" charset="0"/>
              <a:cs typeface="Arial"/>
            </a:endParaRPr>
          </a:p>
          <a:p>
            <a:pPr marL="171450" indent="-171450">
              <a:spcAft>
                <a:spcPts val="0"/>
              </a:spcAft>
              <a:buFontTx/>
              <a:buChar char="•"/>
            </a:pPr>
            <a:endParaRPr lang="en-US" sz="1050" dirty="0" smtClean="0">
              <a:latin typeface="Bookman Old Style" panose="02050604050505020204" pitchFamily="18" charset="0"/>
              <a:cs typeface="Arial"/>
            </a:endParaRPr>
          </a:p>
          <a:p>
            <a:pPr>
              <a:spcAft>
                <a:spcPts val="0"/>
              </a:spcAft>
            </a:pPr>
            <a:r>
              <a:rPr lang="en-US" sz="1050" b="1" dirty="0" smtClean="0">
                <a:latin typeface="Bookman Old Style" panose="02050604050505020204" pitchFamily="18" charset="0"/>
                <a:cs typeface="Arial"/>
              </a:rPr>
              <a:t>Subtext</a:t>
            </a:r>
            <a:r>
              <a:rPr lang="en-US" sz="1050" dirty="0" smtClean="0">
                <a:latin typeface="Bookman Old Style" panose="02050604050505020204" pitchFamily="18" charset="0"/>
                <a:cs typeface="Arial"/>
              </a:rPr>
              <a:t>:  </a:t>
            </a:r>
          </a:p>
          <a:p>
            <a:pPr marL="171450" indent="-171450">
              <a:spcAft>
                <a:spcPts val="0"/>
              </a:spcAft>
              <a:buFont typeface="Arial" panose="020B0604020202020204" pitchFamily="34" charset="0"/>
              <a:buChar char="•"/>
            </a:pPr>
            <a:r>
              <a:rPr lang="en-US" sz="1050" i="1" dirty="0" smtClean="0">
                <a:latin typeface="Bookman Old Style" panose="02050604050505020204" pitchFamily="18" charset="0"/>
                <a:cs typeface="Arial"/>
              </a:rPr>
              <a:t>How close to the event depicted was the source created (both time and place?)</a:t>
            </a:r>
            <a:r>
              <a:rPr lang="en-US" sz="1050" dirty="0" smtClean="0">
                <a:latin typeface="Bookman Old Style" panose="02050604050505020204" pitchFamily="18" charset="0"/>
                <a:cs typeface="Arial"/>
              </a:rPr>
              <a:t>  During </a:t>
            </a:r>
            <a:r>
              <a:rPr lang="en-US" sz="1050" dirty="0" smtClean="0">
                <a:latin typeface="Bookman Old Style" panose="02050604050505020204" pitchFamily="18" charset="0"/>
                <a:cs typeface="Arial"/>
              </a:rPr>
              <a:t>the suffrage debate.</a:t>
            </a:r>
            <a:endParaRPr lang="en-US" sz="1050" dirty="0">
              <a:latin typeface="Bookman Old Style" panose="02050604050505020204" pitchFamily="18" charset="0"/>
              <a:cs typeface="Arial"/>
            </a:endParaRPr>
          </a:p>
          <a:p>
            <a:pPr marL="171450" indent="-171450">
              <a:spcAft>
                <a:spcPts val="0"/>
              </a:spcAft>
              <a:buFont typeface="Arial" panose="020B0604020202020204" pitchFamily="34" charset="0"/>
              <a:buChar char="•"/>
            </a:pPr>
            <a:r>
              <a:rPr lang="en-US" sz="1050" i="1" dirty="0" smtClean="0">
                <a:latin typeface="Bookman Old Style" panose="02050604050505020204" pitchFamily="18" charset="0"/>
                <a:cs typeface="Arial"/>
              </a:rPr>
              <a:t>Why was the item created? </a:t>
            </a:r>
            <a:r>
              <a:rPr lang="en-US" sz="1050" i="1" dirty="0">
                <a:latin typeface="Bookman Old Style" panose="02050604050505020204" pitchFamily="18" charset="0"/>
                <a:cs typeface="Arial"/>
              </a:rPr>
              <a:t>What was its purpose?</a:t>
            </a:r>
            <a:r>
              <a:rPr lang="en-US" sz="1050" dirty="0">
                <a:latin typeface="Bookman Old Style" panose="02050604050505020204" pitchFamily="18" charset="0"/>
                <a:cs typeface="Arial"/>
              </a:rPr>
              <a:t> </a:t>
            </a:r>
            <a:r>
              <a:rPr lang="en-US" sz="1050" dirty="0" smtClean="0">
                <a:latin typeface="Bookman Old Style" panose="02050604050505020204" pitchFamily="18" charset="0"/>
                <a:cs typeface="Arial"/>
              </a:rPr>
              <a:t>To educate and entertain readers of </a:t>
            </a:r>
            <a:r>
              <a:rPr lang="en-US" sz="1050" i="1" dirty="0" smtClean="0">
                <a:latin typeface="Bookman Old Style" panose="02050604050505020204" pitchFamily="18" charset="0"/>
                <a:cs typeface="Arial"/>
              </a:rPr>
              <a:t>Puck</a:t>
            </a:r>
            <a:r>
              <a:rPr lang="en-US" sz="1050" dirty="0" smtClean="0">
                <a:latin typeface="Bookman Old Style" panose="02050604050505020204" pitchFamily="18" charset="0"/>
                <a:cs typeface="Arial"/>
              </a:rPr>
              <a:t>, the first humor </a:t>
            </a:r>
            <a:r>
              <a:rPr lang="en-US" sz="1050" dirty="0" smtClean="0">
                <a:latin typeface="Bookman Old Style" panose="02050604050505020204" pitchFamily="18" charset="0"/>
                <a:cs typeface="Arial"/>
              </a:rPr>
              <a:t>magazine </a:t>
            </a:r>
            <a:r>
              <a:rPr lang="en-US" sz="1050" dirty="0" smtClean="0">
                <a:latin typeface="Bookman Old Style" panose="02050604050505020204" pitchFamily="18" charset="0"/>
                <a:cs typeface="Arial"/>
              </a:rPr>
              <a:t>in the </a:t>
            </a:r>
            <a:r>
              <a:rPr lang="en-US" sz="1050" dirty="0" smtClean="0">
                <a:latin typeface="Bookman Old Style" panose="02050604050505020204" pitchFamily="18" charset="0"/>
                <a:cs typeface="Arial"/>
              </a:rPr>
              <a:t>US  </a:t>
            </a:r>
            <a:r>
              <a:rPr lang="en-US" sz="1050" dirty="0" smtClean="0">
                <a:latin typeface="Bookman Old Style" panose="02050604050505020204" pitchFamily="18" charset="0"/>
                <a:cs typeface="Arial"/>
              </a:rPr>
              <a:t>(</a:t>
            </a:r>
            <a:r>
              <a:rPr lang="en-US" sz="1050" dirty="0" smtClean="0">
                <a:latin typeface="Bookman Old Style" panose="02050604050505020204" pitchFamily="18" charset="0"/>
                <a:cs typeface="Arial"/>
              </a:rPr>
              <a:t>1871-1918</a:t>
            </a:r>
            <a:r>
              <a:rPr lang="en-US" sz="1050" dirty="0" smtClean="0">
                <a:latin typeface="Bookman Old Style" panose="02050604050505020204" pitchFamily="18" charset="0"/>
                <a:cs typeface="Arial"/>
              </a:rPr>
              <a:t>), and t</a:t>
            </a:r>
            <a:r>
              <a:rPr lang="en-US" sz="1050" dirty="0" smtClean="0">
                <a:latin typeface="Bookman Old Style" panose="02050604050505020204" pitchFamily="18" charset="0"/>
              </a:rPr>
              <a:t>o support woman’s suffrage.</a:t>
            </a:r>
          </a:p>
          <a:p>
            <a:pPr marL="171450" indent="-171450">
              <a:spcAft>
                <a:spcPts val="0"/>
              </a:spcAft>
              <a:buFont typeface="Arial" panose="020B0604020202020204" pitchFamily="34" charset="0"/>
              <a:buChar char="•"/>
            </a:pPr>
            <a:r>
              <a:rPr lang="en-US" sz="1050" i="1" dirty="0">
                <a:latin typeface="Bookman Old Style" panose="02050604050505020204" pitchFamily="18" charset="0"/>
              </a:rPr>
              <a:t>Who was the intended audience?</a:t>
            </a:r>
            <a:r>
              <a:rPr lang="en-US" sz="1050" dirty="0">
                <a:latin typeface="Bookman Old Style" panose="02050604050505020204" pitchFamily="18" charset="0"/>
              </a:rPr>
              <a:t> </a:t>
            </a:r>
            <a:r>
              <a:rPr lang="en-US" sz="1050" dirty="0" smtClean="0">
                <a:latin typeface="Bookman Old Style" panose="02050604050505020204" pitchFamily="18" charset="0"/>
              </a:rPr>
              <a:t>Working and middle-class readers </a:t>
            </a:r>
            <a:r>
              <a:rPr lang="en-US" sz="1050" dirty="0" smtClean="0">
                <a:latin typeface="Bookman Old Style" panose="02050604050505020204" pitchFamily="18" charset="0"/>
              </a:rPr>
              <a:t>nationwide.</a:t>
            </a:r>
            <a:endParaRPr lang="en-US" sz="1050" dirty="0">
              <a:latin typeface="Bookman Old Style" panose="02050604050505020204" pitchFamily="18" charset="0"/>
            </a:endParaRPr>
          </a:p>
          <a:p>
            <a:pPr marL="171450" indent="-171450">
              <a:spcAft>
                <a:spcPts val="0"/>
              </a:spcAft>
              <a:buFont typeface="Arial" panose="020B0604020202020204" pitchFamily="34" charset="0"/>
              <a:buChar char="•"/>
            </a:pPr>
            <a:r>
              <a:rPr lang="en-US" sz="1050" i="1" dirty="0">
                <a:latin typeface="Bookman Old Style" panose="02050604050505020204" pitchFamily="18" charset="0"/>
              </a:rPr>
              <a:t>Does this document exhibit a point of view or bias? </a:t>
            </a:r>
            <a:r>
              <a:rPr lang="en-US" sz="1050" dirty="0">
                <a:latin typeface="Bookman Old Style" panose="02050604050505020204" pitchFamily="18" charset="0"/>
              </a:rPr>
              <a:t>Yes</a:t>
            </a:r>
            <a:r>
              <a:rPr lang="en-US" sz="1050" dirty="0" smtClean="0">
                <a:latin typeface="Bookman Old Style" panose="02050604050505020204" pitchFamily="18" charset="0"/>
              </a:rPr>
              <a:t>. This pro-suffrage cartoon ties the opposition </a:t>
            </a:r>
            <a:r>
              <a:rPr lang="en-US" sz="1050" dirty="0">
                <a:latin typeface="Bookman Old Style" panose="02050604050505020204" pitchFamily="18" charset="0"/>
              </a:rPr>
              <a:t>to vice, greed, exploitation, and </a:t>
            </a:r>
            <a:r>
              <a:rPr lang="en-US" sz="1050" dirty="0" smtClean="0">
                <a:latin typeface="Bookman Old Style" panose="02050604050505020204" pitchFamily="18" charset="0"/>
              </a:rPr>
              <a:t>corruption.</a:t>
            </a:r>
            <a:endParaRPr lang="en-US" sz="1050" dirty="0">
              <a:latin typeface="Bookman Old Style" panose="02050604050505020204" pitchFamily="18" charset="0"/>
            </a:endParaRPr>
          </a:p>
        </p:txBody>
      </p:sp>
      <p:sp>
        <p:nvSpPr>
          <p:cNvPr id="5" name="TextBox 4"/>
          <p:cNvSpPr txBox="1"/>
          <p:nvPr/>
        </p:nvSpPr>
        <p:spPr>
          <a:xfrm>
            <a:off x="4634395" y="182605"/>
            <a:ext cx="4229100" cy="4455066"/>
          </a:xfrm>
          <a:prstGeom prst="rect">
            <a:avLst/>
          </a:prstGeom>
          <a:noFill/>
          <a:ln>
            <a:noFill/>
          </a:ln>
        </p:spPr>
        <p:txBody>
          <a:bodyPr wrap="square" rtlCol="0">
            <a:spAutoFit/>
          </a:bodyPr>
          <a:lstStyle/>
          <a:p>
            <a:r>
              <a:rPr lang="en-US" sz="1050" b="1" dirty="0" smtClean="0">
                <a:latin typeface="Bookman Old Style" panose="02050604050505020204" pitchFamily="18" charset="0"/>
              </a:rPr>
              <a:t>Context</a:t>
            </a:r>
            <a:r>
              <a:rPr lang="en-US" sz="1050" dirty="0" smtClean="0">
                <a:latin typeface="Bookman Old Style" panose="02050604050505020204" pitchFamily="18" charset="0"/>
              </a:rPr>
              <a:t>: </a:t>
            </a:r>
            <a:r>
              <a:rPr lang="en-US" sz="1050" i="1" dirty="0" smtClean="0">
                <a:latin typeface="Bookman Old Style" panose="02050604050505020204" pitchFamily="18" charset="0"/>
              </a:rPr>
              <a:t>What events were occurring during the time period the document was created?  How might this have influenced the source?</a:t>
            </a:r>
          </a:p>
          <a:p>
            <a:pPr marL="171450" indent="-171450">
              <a:buFont typeface="Arial" panose="020B0604020202020204" pitchFamily="34" charset="0"/>
              <a:buChar char="•"/>
            </a:pPr>
            <a:r>
              <a:rPr lang="en-US" sz="1050" dirty="0" smtClean="0">
                <a:latin typeface="Bookman Old Style" panose="02050604050505020204" pitchFamily="18" charset="0"/>
              </a:rPr>
              <a:t>Progressive </a:t>
            </a:r>
            <a:r>
              <a:rPr lang="en-US" sz="1050" dirty="0" smtClean="0">
                <a:latin typeface="Bookman Old Style" panose="02050604050505020204" pitchFamily="18" charset="0"/>
              </a:rPr>
              <a:t>Era—height </a:t>
            </a:r>
            <a:r>
              <a:rPr lang="en-US" sz="1050" dirty="0" smtClean="0">
                <a:latin typeface="Bookman Old Style" panose="02050604050505020204" pitchFamily="18" charset="0"/>
              </a:rPr>
              <a:t>of </a:t>
            </a:r>
            <a:r>
              <a:rPr lang="en-US" sz="1050" dirty="0" smtClean="0">
                <a:latin typeface="Bookman Old Style" panose="02050604050505020204" pitchFamily="18" charset="0"/>
              </a:rPr>
              <a:t>“</a:t>
            </a:r>
            <a:r>
              <a:rPr lang="en-US" sz="1050" dirty="0" err="1" smtClean="0">
                <a:latin typeface="Bookman Old Style" panose="02050604050505020204" pitchFamily="18" charset="0"/>
              </a:rPr>
              <a:t>muckracking</a:t>
            </a:r>
            <a:r>
              <a:rPr lang="en-US" sz="1050" dirty="0" smtClean="0">
                <a:latin typeface="Bookman Old Style" panose="02050604050505020204" pitchFamily="18" charset="0"/>
              </a:rPr>
              <a:t>” press.</a:t>
            </a:r>
            <a:endParaRPr lang="en-US" sz="1050" b="1" dirty="0" smtClean="0">
              <a:latin typeface="Bookman Old Style" panose="02050604050505020204" pitchFamily="18" charset="0"/>
            </a:endParaRPr>
          </a:p>
          <a:p>
            <a:r>
              <a:rPr lang="en-US" sz="1050" b="1" dirty="0" smtClean="0">
                <a:latin typeface="Bookman Old Style" panose="02050604050505020204" pitchFamily="18" charset="0"/>
              </a:rPr>
              <a:t>1911: </a:t>
            </a:r>
          </a:p>
          <a:p>
            <a:pPr marL="171450" indent="-171450">
              <a:buFont typeface="Arial" panose="020B0604020202020204" pitchFamily="34" charset="0"/>
              <a:buChar char="•"/>
            </a:pPr>
            <a:r>
              <a:rPr lang="en-US" sz="1050" dirty="0" smtClean="0">
                <a:latin typeface="Bookman Old Style" panose="02050604050505020204" pitchFamily="18" charset="0"/>
              </a:rPr>
              <a:t>National </a:t>
            </a:r>
            <a:r>
              <a:rPr lang="en-US" sz="1050" dirty="0">
                <a:latin typeface="Bookman Old Style" panose="02050604050505020204" pitchFamily="18" charset="0"/>
              </a:rPr>
              <a:t>Association Opposed to Woman </a:t>
            </a:r>
            <a:r>
              <a:rPr lang="en-US" sz="1050" dirty="0" smtClean="0">
                <a:latin typeface="Bookman Old Style" panose="02050604050505020204" pitchFamily="18" charset="0"/>
              </a:rPr>
              <a:t>Suffrage </a:t>
            </a:r>
            <a:r>
              <a:rPr lang="en-US" sz="1050" dirty="0" smtClean="0">
                <a:latin typeface="Bookman Old Style" panose="02050604050505020204" pitchFamily="18" charset="0"/>
              </a:rPr>
              <a:t>formed. </a:t>
            </a:r>
            <a:endParaRPr lang="en-US" sz="1050" dirty="0" smtClean="0">
              <a:latin typeface="Bookman Old Style" panose="02050604050505020204" pitchFamily="18" charset="0"/>
            </a:endParaRPr>
          </a:p>
          <a:p>
            <a:pPr marL="171450" indent="-171450">
              <a:buFont typeface="Arial" panose="020B0604020202020204" pitchFamily="34" charset="0"/>
              <a:buChar char="•"/>
            </a:pPr>
            <a:r>
              <a:rPr lang="en-US" sz="1050" dirty="0" smtClean="0">
                <a:latin typeface="Bookman Old Style" panose="02050604050505020204" pitchFamily="18" charset="0"/>
              </a:rPr>
              <a:t>Triangle Shirtwaist Factory </a:t>
            </a:r>
            <a:r>
              <a:rPr lang="en-US" sz="1050" dirty="0" smtClean="0">
                <a:latin typeface="Bookman Old Style" panose="02050604050505020204" pitchFamily="18" charset="0"/>
              </a:rPr>
              <a:t>Fire kills 146 garment workers.</a:t>
            </a:r>
            <a:endParaRPr lang="en-US" sz="1050" b="1" dirty="0" smtClean="0">
              <a:latin typeface="Bookman Old Style" panose="02050604050505020204" pitchFamily="18" charset="0"/>
            </a:endParaRPr>
          </a:p>
          <a:p>
            <a:r>
              <a:rPr lang="en-US" sz="1050" b="1" dirty="0" smtClean="0">
                <a:latin typeface="Bookman Old Style" panose="02050604050505020204" pitchFamily="18" charset="0"/>
              </a:rPr>
              <a:t>1914: </a:t>
            </a:r>
          </a:p>
          <a:p>
            <a:pPr marL="171450" indent="-171450">
              <a:buFont typeface="Arial" panose="020B0604020202020204" pitchFamily="34" charset="0"/>
              <a:buChar char="•"/>
            </a:pPr>
            <a:r>
              <a:rPr lang="en-US" sz="1050" dirty="0" smtClean="0">
                <a:latin typeface="Bookman Old Style" panose="02050604050505020204" pitchFamily="18" charset="0"/>
              </a:rPr>
              <a:t>The </a:t>
            </a:r>
            <a:r>
              <a:rPr lang="en-US" sz="1050" dirty="0">
                <a:latin typeface="Bookman Old Style" panose="02050604050505020204" pitchFamily="18" charset="0"/>
              </a:rPr>
              <a:t>National Federation of Women’s </a:t>
            </a:r>
            <a:r>
              <a:rPr lang="en-US" sz="1050" dirty="0" smtClean="0">
                <a:latin typeface="Bookman Old Style" panose="02050604050505020204" pitchFamily="18" charset="0"/>
              </a:rPr>
              <a:t>Clubs </a:t>
            </a:r>
            <a:r>
              <a:rPr lang="en-US" sz="1050" dirty="0">
                <a:latin typeface="Bookman Old Style" panose="02050604050505020204" pitchFamily="18" charset="0"/>
              </a:rPr>
              <a:t>formally endorses the suffrage </a:t>
            </a:r>
            <a:r>
              <a:rPr lang="en-US" sz="1050" dirty="0" smtClean="0">
                <a:latin typeface="Bookman Old Style" panose="02050604050505020204" pitchFamily="18" charset="0"/>
              </a:rPr>
              <a:t>campaign.</a:t>
            </a:r>
            <a:endParaRPr lang="en-US" sz="1050" b="1" dirty="0" smtClean="0">
              <a:latin typeface="Bookman Old Style" panose="02050604050505020204" pitchFamily="18" charset="0"/>
            </a:endParaRPr>
          </a:p>
          <a:p>
            <a:endParaRPr lang="en-US" sz="1050" dirty="0">
              <a:latin typeface="Bookman Old Style" panose="02050604050505020204" pitchFamily="18" charset="0"/>
            </a:endParaRPr>
          </a:p>
          <a:p>
            <a:r>
              <a:rPr lang="en-US" sz="1050" b="1" dirty="0" smtClean="0">
                <a:latin typeface="Bookman Old Style" panose="02050604050505020204" pitchFamily="18" charset="0"/>
              </a:rPr>
              <a:t>Question</a:t>
            </a:r>
            <a:r>
              <a:rPr lang="en-US" sz="1050" dirty="0" smtClean="0">
                <a:latin typeface="Bookman Old Style" panose="02050604050505020204" pitchFamily="18" charset="0"/>
              </a:rPr>
              <a:t>  Write at least one question you have after investigating this source.  </a:t>
            </a:r>
            <a:r>
              <a:rPr lang="en-US" sz="1050" i="1" dirty="0" smtClean="0">
                <a:latin typeface="Bookman Old Style" panose="02050604050505020204" pitchFamily="18" charset="0"/>
              </a:rPr>
              <a:t>What are you confused about?  What new questions does this source raise?</a:t>
            </a:r>
          </a:p>
          <a:p>
            <a:pPr marL="171450" indent="-171450">
              <a:buFont typeface="Arial" panose="020B0604020202020204" pitchFamily="34" charset="0"/>
              <a:buChar char="•"/>
            </a:pPr>
            <a:r>
              <a:rPr lang="en-US" sz="1050" dirty="0" smtClean="0">
                <a:latin typeface="Bookman Old Style" panose="02050604050505020204" pitchFamily="18" charset="0"/>
              </a:rPr>
              <a:t>Why did the cartoonist think political bosses, pimps, slumlords, grafters, sweatshop owners, and child labor employees oppose woman’s suffrage? Did they really?</a:t>
            </a:r>
          </a:p>
          <a:p>
            <a:pPr marL="171450" indent="-171450">
              <a:buFont typeface="Arial" panose="020B0604020202020204" pitchFamily="34" charset="0"/>
              <a:buChar char="•"/>
            </a:pPr>
            <a:r>
              <a:rPr lang="en-US" sz="1050" dirty="0" smtClean="0">
                <a:latin typeface="Bookman Old Style" panose="02050604050505020204" pitchFamily="18" charset="0"/>
              </a:rPr>
              <a:t>Were these the only type of people who opposed woman’s suffrage? </a:t>
            </a:r>
            <a:endParaRPr lang="en-US" sz="1050" dirty="0">
              <a:latin typeface="Bookman Old Style" panose="02050604050505020204" pitchFamily="18" charset="0"/>
            </a:endParaRPr>
          </a:p>
          <a:p>
            <a:endParaRPr lang="en-US" sz="1050" dirty="0">
              <a:latin typeface="Bookman Old Style" panose="02050604050505020204" pitchFamily="18" charset="0"/>
            </a:endParaRPr>
          </a:p>
          <a:p>
            <a:r>
              <a:rPr lang="en-US" sz="1050" b="1" dirty="0" smtClean="0">
                <a:latin typeface="Bookman Old Style" panose="02050604050505020204" pitchFamily="18" charset="0"/>
              </a:rPr>
              <a:t>Corroboration</a:t>
            </a:r>
            <a:r>
              <a:rPr lang="en-US" sz="1050" dirty="0" smtClean="0">
                <a:latin typeface="Bookman Old Style" panose="02050604050505020204" pitchFamily="18" charset="0"/>
              </a:rPr>
              <a:t> (Complete after reading the other documents in the case file</a:t>
            </a:r>
            <a:r>
              <a:rPr lang="en-US" sz="1050" dirty="0" smtClean="0">
                <a:latin typeface="Bookman Old Style" panose="02050604050505020204" pitchFamily="18" charset="0"/>
              </a:rPr>
              <a:t>):</a:t>
            </a:r>
            <a:endParaRPr lang="en-US" sz="1050" dirty="0" smtClean="0">
              <a:latin typeface="Bookman Old Style" panose="02050604050505020204" pitchFamily="18" charset="0"/>
            </a:endParaRPr>
          </a:p>
          <a:p>
            <a:pPr marL="171450" indent="-171450">
              <a:buFont typeface="Arial" panose="020B0604020202020204" pitchFamily="34" charset="0"/>
              <a:buChar char="•"/>
            </a:pPr>
            <a:r>
              <a:rPr lang="en-US" sz="1050" dirty="0" smtClean="0">
                <a:latin typeface="Bookman Old Style" panose="02050604050505020204" pitchFamily="18" charset="0"/>
              </a:rPr>
              <a:t>In her letter, </a:t>
            </a:r>
            <a:r>
              <a:rPr lang="en-US" sz="1050" dirty="0" err="1" smtClean="0">
                <a:latin typeface="Bookman Old Style" panose="02050604050505020204" pitchFamily="18" charset="0"/>
              </a:rPr>
              <a:t>Hunkins</a:t>
            </a:r>
            <a:r>
              <a:rPr lang="en-US" sz="1050" dirty="0" smtClean="0">
                <a:latin typeface="Bookman Old Style" panose="02050604050505020204" pitchFamily="18" charset="0"/>
              </a:rPr>
              <a:t> discusses antis she meets while lobbying. She calls them “dishonest” politicians—but the reasons they give for opposing woman’s suffrage are principled: “man is naturally woman’s superior</a:t>
            </a:r>
            <a:r>
              <a:rPr lang="en-US" sz="1050" dirty="0" smtClean="0">
                <a:latin typeface="Bookman Old Style" panose="02050604050505020204" pitchFamily="18" charset="0"/>
              </a:rPr>
              <a:t>.”</a:t>
            </a:r>
            <a:endParaRPr lang="en-US" sz="1050" dirty="0" smtClean="0">
              <a:latin typeface="Bookman Old Style" panose="02050604050505020204" pitchFamily="18" charset="0"/>
            </a:endParaRPr>
          </a:p>
        </p:txBody>
      </p:sp>
    </p:spTree>
    <p:extLst>
      <p:ext uri="{BB962C8B-B14F-4D97-AF65-F5344CB8AC3E}">
        <p14:creationId xmlns:p14="http://schemas.microsoft.com/office/powerpoint/2010/main" val="21632957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402411"/>
            <a:ext cx="8077200" cy="461665"/>
          </a:xfrm>
          <a:prstGeom prst="rect">
            <a:avLst/>
          </a:prstGeom>
          <a:noFill/>
        </p:spPr>
        <p:txBody>
          <a:bodyPr wrap="square" rtlCol="0">
            <a:spAutoFit/>
          </a:bodyPr>
          <a:lstStyle/>
          <a:p>
            <a:pPr algn="ctr"/>
            <a:r>
              <a:rPr lang="en-US" sz="2400" spc="50" dirty="0" smtClean="0">
                <a:latin typeface="Footlight MT Light" panose="0204060206030A020304" pitchFamily="18" charset="0"/>
                <a:ea typeface="+mj-ea"/>
                <a:cs typeface="+mj-cs"/>
              </a:rPr>
              <a:t>http</a:t>
            </a:r>
            <a:r>
              <a:rPr lang="en-US" sz="2400" spc="50" dirty="0">
                <a:latin typeface="Footlight MT Light" panose="0204060206030A020304" pitchFamily="18" charset="0"/>
                <a:ea typeface="+mj-ea"/>
                <a:cs typeface="+mj-cs"/>
              </a:rPr>
              <a:t>://mhs.mt.gov/education/women/HazelHunkins </a:t>
            </a:r>
            <a:endParaRPr lang="en-US" sz="3200" spc="50" dirty="0">
              <a:latin typeface="Footlight MT Light" panose="0204060206030A020304" pitchFamily="18" charset="0"/>
              <a:ea typeface="+mj-ea"/>
              <a:cs typeface="+mj-cs"/>
            </a:endParaRPr>
          </a:p>
        </p:txBody>
      </p:sp>
      <p:sp>
        <p:nvSpPr>
          <p:cNvPr id="8" name="TextBox 7"/>
          <p:cNvSpPr txBox="1"/>
          <p:nvPr/>
        </p:nvSpPr>
        <p:spPr>
          <a:xfrm>
            <a:off x="2584116" y="3164641"/>
            <a:ext cx="3975768" cy="1200329"/>
          </a:xfrm>
          <a:prstGeom prst="rect">
            <a:avLst/>
          </a:prstGeom>
          <a:noFill/>
        </p:spPr>
        <p:txBody>
          <a:bodyPr wrap="none" rtlCol="0">
            <a:spAutoFit/>
          </a:bodyPr>
          <a:lstStyle/>
          <a:p>
            <a:pPr algn="ctr"/>
            <a:r>
              <a:rPr lang="en-US" sz="1800" spc="50" dirty="0" smtClean="0">
                <a:solidFill>
                  <a:schemeClr val="tx1"/>
                </a:solidFill>
                <a:latin typeface="Footlight MT Light" panose="0204060206030A020304" pitchFamily="18" charset="0"/>
                <a:ea typeface="+mj-ea"/>
                <a:cs typeface="+mj-cs"/>
              </a:rPr>
              <a:t>Montana Historical Society</a:t>
            </a:r>
          </a:p>
          <a:p>
            <a:pPr algn="ctr"/>
            <a:r>
              <a:rPr lang="en-US" sz="1800" spc="50" dirty="0" smtClean="0">
                <a:solidFill>
                  <a:schemeClr val="tx1"/>
                </a:solidFill>
                <a:latin typeface="Footlight MT Light" panose="0204060206030A020304" pitchFamily="18" charset="0"/>
                <a:ea typeface="+mj-ea"/>
                <a:cs typeface="+mj-cs"/>
              </a:rPr>
              <a:t>Outreach and Interpretation Program</a:t>
            </a:r>
          </a:p>
          <a:p>
            <a:pPr algn="ctr"/>
            <a:r>
              <a:rPr lang="en-US" sz="1800" spc="50" dirty="0" smtClean="0">
                <a:solidFill>
                  <a:schemeClr val="tx1"/>
                </a:solidFill>
                <a:latin typeface="Footlight MT Light" panose="0204060206030A020304" pitchFamily="18" charset="0"/>
                <a:ea typeface="+mj-ea"/>
                <a:cs typeface="+mj-cs"/>
              </a:rPr>
              <a:t>P.O. Box 201201, Helena, MT 59620</a:t>
            </a:r>
          </a:p>
          <a:p>
            <a:pPr algn="ctr"/>
            <a:r>
              <a:rPr lang="en-US" sz="1800" spc="50" dirty="0" smtClean="0">
                <a:solidFill>
                  <a:schemeClr val="tx1"/>
                </a:solidFill>
                <a:latin typeface="Footlight MT Light" panose="0204060206030A020304" pitchFamily="18" charset="0"/>
                <a:ea typeface="+mj-ea"/>
                <a:cs typeface="+mj-cs"/>
              </a:rPr>
              <a:t>406-444-4740</a:t>
            </a:r>
            <a:endParaRPr lang="en-US" sz="1800" spc="50" dirty="0">
              <a:solidFill>
                <a:schemeClr val="tx1"/>
              </a:solidFill>
              <a:latin typeface="Footlight MT Light" panose="0204060206030A020304" pitchFamily="18" charset="0"/>
              <a:ea typeface="+mj-ea"/>
              <a:cs typeface="+mj-cs"/>
            </a:endParaRPr>
          </a:p>
        </p:txBody>
      </p:sp>
      <p:sp>
        <p:nvSpPr>
          <p:cNvPr id="9" name="TextBox 8"/>
          <p:cNvSpPr txBox="1"/>
          <p:nvPr/>
        </p:nvSpPr>
        <p:spPr>
          <a:xfrm>
            <a:off x="533401" y="909968"/>
            <a:ext cx="8077200" cy="1446550"/>
          </a:xfrm>
          <a:prstGeom prst="rect">
            <a:avLst/>
          </a:prstGeom>
          <a:noFill/>
        </p:spPr>
        <p:txBody>
          <a:bodyPr wrap="square" rtlCol="0">
            <a:spAutoFit/>
          </a:bodyPr>
          <a:lstStyle/>
          <a:p>
            <a:pPr algn="ctr"/>
            <a:r>
              <a:rPr lang="en-US" sz="3200" spc="50" dirty="0">
                <a:solidFill>
                  <a:srgbClr val="F9BE6F"/>
                </a:solidFill>
                <a:latin typeface="Footlight MT Light" panose="0204060206030A020304" pitchFamily="18" charset="0"/>
                <a:ea typeface="+mj-ea"/>
                <a:cs typeface="+mj-cs"/>
              </a:rPr>
              <a:t>For </a:t>
            </a:r>
            <a:r>
              <a:rPr lang="en-US" sz="3200" spc="50" dirty="0" smtClean="0">
                <a:solidFill>
                  <a:srgbClr val="F9BE6F"/>
                </a:solidFill>
                <a:latin typeface="Footlight MT Light" panose="0204060206030A020304" pitchFamily="18" charset="0"/>
                <a:ea typeface="+mj-ea"/>
                <a:cs typeface="+mj-cs"/>
              </a:rPr>
              <a:t>the accompanying lesson </a:t>
            </a:r>
            <a:r>
              <a:rPr lang="en-US" sz="3200" spc="50" dirty="0">
                <a:solidFill>
                  <a:srgbClr val="F9BE6F"/>
                </a:solidFill>
                <a:latin typeface="Footlight MT Light" panose="0204060206030A020304" pitchFamily="18" charset="0"/>
                <a:ea typeface="+mj-ea"/>
                <a:cs typeface="+mj-cs"/>
              </a:rPr>
              <a:t>plan </a:t>
            </a:r>
            <a:endParaRPr lang="en-US" sz="3200" spc="50" dirty="0" smtClean="0">
              <a:solidFill>
                <a:srgbClr val="F9BE6F"/>
              </a:solidFill>
              <a:latin typeface="Footlight MT Light" panose="0204060206030A020304" pitchFamily="18" charset="0"/>
              <a:ea typeface="+mj-ea"/>
              <a:cs typeface="+mj-cs"/>
            </a:endParaRPr>
          </a:p>
          <a:p>
            <a:pPr algn="ctr"/>
            <a:r>
              <a:rPr lang="en-US" sz="3200" spc="50" dirty="0" smtClean="0">
                <a:solidFill>
                  <a:srgbClr val="F9BE6F"/>
                </a:solidFill>
                <a:latin typeface="Footlight MT Light" panose="0204060206030A020304" pitchFamily="18" charset="0"/>
                <a:ea typeface="+mj-ea"/>
                <a:cs typeface="+mj-cs"/>
              </a:rPr>
              <a:t>and </a:t>
            </a:r>
            <a:r>
              <a:rPr lang="en-US" sz="3200" spc="50" dirty="0">
                <a:solidFill>
                  <a:srgbClr val="F9BE6F"/>
                </a:solidFill>
                <a:latin typeface="Footlight MT Light" panose="0204060206030A020304" pitchFamily="18" charset="0"/>
                <a:ea typeface="+mj-ea"/>
                <a:cs typeface="+mj-cs"/>
              </a:rPr>
              <a:t>more </a:t>
            </a:r>
            <a:r>
              <a:rPr lang="en-US" sz="3200" spc="50" dirty="0" smtClean="0">
                <a:solidFill>
                  <a:srgbClr val="F9BE6F"/>
                </a:solidFill>
                <a:latin typeface="Footlight MT Light" panose="0204060206030A020304" pitchFamily="18" charset="0"/>
                <a:ea typeface="+mj-ea"/>
                <a:cs typeface="+mj-cs"/>
              </a:rPr>
              <a:t>information</a:t>
            </a:r>
            <a:r>
              <a:rPr lang="en-US" sz="3200" spc="50" dirty="0">
                <a:solidFill>
                  <a:srgbClr val="F9BE6F"/>
                </a:solidFill>
                <a:latin typeface="Footlight MT Light" panose="0204060206030A020304" pitchFamily="18" charset="0"/>
                <a:ea typeface="+mj-ea"/>
                <a:cs typeface="+mj-cs"/>
              </a:rPr>
              <a:t>, </a:t>
            </a:r>
            <a:r>
              <a:rPr lang="en-US" sz="3200" spc="50" dirty="0" smtClean="0">
                <a:solidFill>
                  <a:srgbClr val="F9BE6F"/>
                </a:solidFill>
                <a:latin typeface="Footlight MT Light" panose="0204060206030A020304" pitchFamily="18" charset="0"/>
                <a:ea typeface="+mj-ea"/>
                <a:cs typeface="+mj-cs"/>
              </a:rPr>
              <a:t>visit: </a:t>
            </a:r>
            <a:r>
              <a:rPr lang="en-US" sz="2400" spc="50" dirty="0">
                <a:solidFill>
                  <a:schemeClr val="tx1"/>
                </a:solidFill>
                <a:latin typeface="Footlight MT Light" panose="0204060206030A020304" pitchFamily="18" charset="0"/>
                <a:ea typeface="+mj-ea"/>
                <a:cs typeface="+mj-cs"/>
              </a:rPr>
              <a:t>http://mhs.mt.gov/education/women/HazelHunkins </a:t>
            </a:r>
            <a:endParaRPr lang="en-US" sz="3200" spc="50" dirty="0">
              <a:solidFill>
                <a:schemeClr val="tx1"/>
              </a:solidFill>
              <a:latin typeface="Footlight MT Light" panose="0204060206030A020304" pitchFamily="18" charset="0"/>
              <a:ea typeface="+mj-ea"/>
              <a:cs typeface="+mj-cs"/>
            </a:endParaRPr>
          </a:p>
        </p:txBody>
      </p:sp>
    </p:spTree>
    <p:extLst>
      <p:ext uri="{BB962C8B-B14F-4D97-AF65-F5344CB8AC3E}">
        <p14:creationId xmlns:p14="http://schemas.microsoft.com/office/powerpoint/2010/main" val="2977121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Shape 36"/>
          <p:cNvPicPr preferRelativeResize="0"/>
          <p:nvPr/>
        </p:nvPicPr>
        <p:blipFill rotWithShape="1">
          <a:blip r:embed="rId3">
            <a:alphaModFix/>
            <a:extLst>
              <a:ext uri="{BEBA8EAE-BF5A-486C-A8C5-ECC9F3942E4B}">
                <a14:imgProps xmlns:a14="http://schemas.microsoft.com/office/drawing/2010/main">
                  <a14:imgLayer r:embed="rId4">
                    <a14:imgEffect>
                      <a14:sharpenSoften amount="25000"/>
                    </a14:imgEffect>
                  </a14:imgLayer>
                </a14:imgProps>
              </a:ext>
            </a:extLst>
          </a:blip>
          <a:srcRect l="9889" t="5727" r="7067" b="8585"/>
          <a:stretch/>
        </p:blipFill>
        <p:spPr>
          <a:xfrm>
            <a:off x="453224" y="389615"/>
            <a:ext cx="4341412" cy="2146852"/>
          </a:xfrm>
          <a:prstGeom prst="rect">
            <a:avLst/>
          </a:prstGeom>
          <a:ln w="38100" cap="sq">
            <a:solidFill>
              <a:srgbClr val="F9BE6F"/>
            </a:solidFill>
            <a:prstDash val="solid"/>
            <a:miter lim="800000"/>
          </a:ln>
          <a:effectLst>
            <a:outerShdw blurRad="50800" dist="38100" dir="2700000" algn="tl" rotWithShape="0">
              <a:srgbClr val="000000">
                <a:alpha val="43000"/>
              </a:srgbClr>
            </a:outerShdw>
          </a:effectLst>
        </p:spPr>
      </p:pic>
      <p:pic>
        <p:nvPicPr>
          <p:cNvPr id="37" name="Shape 37"/>
          <p:cNvPicPr preferRelativeResize="0"/>
          <p:nvPr/>
        </p:nvPicPr>
        <p:blipFill rotWithShape="1">
          <a:blip r:embed="rId5">
            <a:alphaModFix/>
          </a:blip>
          <a:srcRect l="4832" t="4528" r="3986"/>
          <a:stretch/>
        </p:blipFill>
        <p:spPr>
          <a:xfrm>
            <a:off x="4444778" y="1606164"/>
            <a:ext cx="4166485" cy="2734887"/>
          </a:xfrm>
          <a:prstGeom prst="rect">
            <a:avLst/>
          </a:prstGeom>
          <a:ln w="38100" cap="sq">
            <a:solidFill>
              <a:srgbClr val="F9BE6F"/>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46490" y="245832"/>
            <a:ext cx="4267200" cy="4193706"/>
          </a:xfrm>
          <a:noFill/>
          <a:ln w="3175" cmpd="sng">
            <a:solidFill>
              <a:schemeClr val="tx1"/>
            </a:solidFill>
          </a:ln>
          <a:effectLst>
            <a:softEdge rad="31750"/>
          </a:effectLst>
        </p:spPr>
        <p:txBody>
          <a:bodyPr>
            <a:normAutofit/>
          </a:bodyPr>
          <a:lstStyle/>
          <a:p>
            <a:pPr marL="0" lvl="0" indent="0">
              <a:lnSpc>
                <a:spcPct val="120000"/>
              </a:lnSpc>
              <a:buNone/>
            </a:pPr>
            <a:r>
              <a:rPr lang="en-US" sz="1000" b="1" dirty="0" smtClean="0">
                <a:latin typeface="Bookman Old Style" panose="02050604050505020204" pitchFamily="18" charset="0"/>
                <a:cs typeface="Arial"/>
              </a:rPr>
              <a:t>Title of Document:</a:t>
            </a:r>
            <a:r>
              <a:rPr lang="en-US" sz="1000" dirty="0">
                <a:latin typeface="Bookman Old Style" panose="02050604050505020204" pitchFamily="18" charset="0"/>
                <a:cs typeface="Arial"/>
              </a:rPr>
              <a:t> </a:t>
            </a:r>
            <a:r>
              <a:rPr lang="en" sz="1000" dirty="0" smtClean="0">
                <a:latin typeface="Bookman Old Style" panose="02050604050505020204" pitchFamily="18" charset="0"/>
                <a:cs typeface="Arial"/>
              </a:rPr>
              <a:t>Photos </a:t>
            </a:r>
            <a:r>
              <a:rPr lang="en" sz="1000" dirty="0">
                <a:latin typeface="Bookman Old Style" panose="02050604050505020204" pitchFamily="18" charset="0"/>
                <a:cs typeface="Arial"/>
              </a:rPr>
              <a:t>from the </a:t>
            </a:r>
            <a:r>
              <a:rPr lang="en" sz="1000" i="1" dirty="0">
                <a:latin typeface="Bookman Old Style" panose="02050604050505020204" pitchFamily="18" charset="0"/>
                <a:cs typeface="Arial"/>
              </a:rPr>
              <a:t>1908 Kyote Annual </a:t>
            </a:r>
            <a:r>
              <a:rPr lang="en" sz="1000" dirty="0">
                <a:latin typeface="Bookman Old Style" panose="02050604050505020204" pitchFamily="18" charset="0"/>
                <a:cs typeface="Arial"/>
              </a:rPr>
              <a:t>(Billings, Montana, High School</a:t>
            </a:r>
            <a:r>
              <a:rPr lang="en" sz="1000" dirty="0" smtClean="0">
                <a:latin typeface="Bookman Old Style" panose="02050604050505020204" pitchFamily="18" charset="0"/>
                <a:cs typeface="Arial"/>
              </a:rPr>
              <a:t>)</a:t>
            </a:r>
            <a:endParaRPr lang="en-US" sz="1000" dirty="0" smtClean="0">
              <a:latin typeface="Bookman Old Style" panose="02050604050505020204" pitchFamily="18" charset="0"/>
              <a:cs typeface="Arial"/>
            </a:endParaRPr>
          </a:p>
          <a:p>
            <a:pPr marL="0" indent="0">
              <a:lnSpc>
                <a:spcPct val="120000"/>
              </a:lnSpc>
              <a:buNone/>
            </a:pPr>
            <a:r>
              <a:rPr lang="en-US" sz="1000" b="1" dirty="0" smtClean="0">
                <a:latin typeface="Bookman Old Style" panose="02050604050505020204" pitchFamily="18" charset="0"/>
                <a:cs typeface="Arial"/>
              </a:rPr>
              <a:t>Creator:</a:t>
            </a:r>
            <a:r>
              <a:rPr lang="en-US" sz="1000" dirty="0" smtClean="0">
                <a:latin typeface="Bookman Old Style" panose="02050604050505020204" pitchFamily="18" charset="0"/>
                <a:cs typeface="Arial"/>
              </a:rPr>
              <a:t> Billings High School</a:t>
            </a:r>
            <a:endParaRPr lang="en-US" sz="1000" dirty="0">
              <a:latin typeface="Bookman Old Style" panose="02050604050505020204" pitchFamily="18" charset="0"/>
              <a:cs typeface="Arial"/>
            </a:endParaRPr>
          </a:p>
          <a:p>
            <a:pPr marL="0" indent="0">
              <a:lnSpc>
                <a:spcPct val="120000"/>
              </a:lnSpc>
              <a:buNone/>
            </a:pPr>
            <a:r>
              <a:rPr lang="en-US" sz="1000" b="1" dirty="0" smtClean="0">
                <a:latin typeface="Bookman Old Style" panose="02050604050505020204" pitchFamily="18" charset="0"/>
                <a:cs typeface="Arial"/>
              </a:rPr>
              <a:t>Date Created:</a:t>
            </a:r>
            <a:r>
              <a:rPr lang="en-US" sz="1000" dirty="0" smtClean="0">
                <a:latin typeface="Bookman Old Style" panose="02050604050505020204" pitchFamily="18" charset="0"/>
                <a:cs typeface="Arial"/>
              </a:rPr>
              <a:t> 1908</a:t>
            </a:r>
          </a:p>
          <a:p>
            <a:pPr marL="0" indent="0">
              <a:lnSpc>
                <a:spcPct val="110000"/>
              </a:lnSpc>
              <a:buNone/>
            </a:pPr>
            <a:r>
              <a:rPr lang="en-US" sz="1000" b="1" dirty="0" smtClean="0">
                <a:latin typeface="Bookman Old Style" panose="02050604050505020204" pitchFamily="18" charset="0"/>
                <a:cs typeface="Arial"/>
              </a:rPr>
              <a:t>Content</a:t>
            </a:r>
            <a:r>
              <a:rPr lang="en-US" sz="1000" dirty="0" smtClean="0">
                <a:latin typeface="Bookman Old Style" panose="02050604050505020204" pitchFamily="18" charset="0"/>
                <a:cs typeface="Arial"/>
              </a:rPr>
              <a:t>: Yearbook photos of Hazel Hunkins. In one she wears a dress with a lace collar and brooch—and a bow in her hair</a:t>
            </a:r>
            <a:r>
              <a:rPr lang="en-US" sz="1000" dirty="0">
                <a:latin typeface="Bookman Old Style" panose="02050604050505020204" pitchFamily="18" charset="0"/>
                <a:cs typeface="Arial"/>
              </a:rPr>
              <a:t>. Her hair is long </a:t>
            </a:r>
            <a:r>
              <a:rPr lang="en-US" sz="1000" dirty="0" smtClean="0">
                <a:latin typeface="Bookman Old Style" panose="02050604050505020204" pitchFamily="18" charset="0"/>
                <a:cs typeface="Arial"/>
              </a:rPr>
              <a:t>and she looks “old-fashioned.” In the second photo (of the debate team), three boys are in suits; Hazel has a </a:t>
            </a:r>
            <a:r>
              <a:rPr lang="en-US" sz="1000" dirty="0" smtClean="0">
                <a:latin typeface="Bookman Old Style" panose="02050604050505020204" pitchFamily="18" charset="0"/>
                <a:cs typeface="Arial"/>
              </a:rPr>
              <a:t>light-colored </a:t>
            </a:r>
            <a:r>
              <a:rPr lang="en-US" sz="1000" dirty="0" smtClean="0">
                <a:latin typeface="Bookman Old Style" panose="02050604050505020204" pitchFamily="18" charset="0"/>
                <a:cs typeface="Arial"/>
              </a:rPr>
              <a:t>and very </a:t>
            </a:r>
            <a:r>
              <a:rPr lang="en-US" sz="1000" dirty="0" smtClean="0">
                <a:latin typeface="Bookman Old Style" panose="02050604050505020204" pitchFamily="18" charset="0"/>
                <a:cs typeface="Arial"/>
              </a:rPr>
              <a:t>loose-fitting </a:t>
            </a:r>
            <a:r>
              <a:rPr lang="en-US" sz="1000" dirty="0" smtClean="0">
                <a:latin typeface="Bookman Old Style" panose="02050604050505020204" pitchFamily="18" charset="0"/>
                <a:cs typeface="Arial"/>
              </a:rPr>
              <a:t>top with a high collar. She is the only girl on the team. Text says that she completed high school requirements in less than 3 years, and participated in debate and basketball.  Class Valedictorian, college she planned to attend – Vassar.</a:t>
            </a:r>
          </a:p>
          <a:p>
            <a:pPr marL="0" indent="0">
              <a:lnSpc>
                <a:spcPct val="110000"/>
              </a:lnSpc>
              <a:buNone/>
            </a:pPr>
            <a:r>
              <a:rPr lang="en-US" sz="1000" b="1" dirty="0" smtClean="0">
                <a:latin typeface="Bookman Old Style" panose="02050604050505020204" pitchFamily="18" charset="0"/>
                <a:cs typeface="Arial"/>
              </a:rPr>
              <a:t>Subtext</a:t>
            </a:r>
            <a:r>
              <a:rPr lang="en-US" sz="1000" dirty="0" smtClean="0">
                <a:latin typeface="Bookman Old Style" panose="02050604050505020204" pitchFamily="18" charset="0"/>
                <a:cs typeface="Arial"/>
              </a:rPr>
              <a:t>: </a:t>
            </a:r>
          </a:p>
          <a:p>
            <a:pPr>
              <a:lnSpc>
                <a:spcPct val="110000"/>
              </a:lnSpc>
            </a:pPr>
            <a:r>
              <a:rPr lang="en-US" sz="1000" i="1" dirty="0" smtClean="0">
                <a:latin typeface="Bookman Old Style" panose="02050604050505020204" pitchFamily="18" charset="0"/>
                <a:cs typeface="Arial"/>
              </a:rPr>
              <a:t>How close to the event depicted was the source created (both time and place)?</a:t>
            </a:r>
            <a:r>
              <a:rPr lang="en-US" sz="1000" dirty="0" smtClean="0">
                <a:latin typeface="Bookman Old Style" panose="02050604050505020204" pitchFamily="18" charset="0"/>
                <a:cs typeface="Arial"/>
              </a:rPr>
              <a:t> Immediate</a:t>
            </a:r>
          </a:p>
          <a:p>
            <a:pPr>
              <a:lnSpc>
                <a:spcPct val="110000"/>
              </a:lnSpc>
            </a:pPr>
            <a:r>
              <a:rPr lang="en-US" sz="1000" i="1" dirty="0" smtClean="0">
                <a:latin typeface="Bookman Old Style" panose="02050604050505020204" pitchFamily="18" charset="0"/>
                <a:cs typeface="Arial"/>
              </a:rPr>
              <a:t>Why was the item created? </a:t>
            </a:r>
            <a:r>
              <a:rPr lang="en-US" sz="1000" i="1" dirty="0">
                <a:latin typeface="Bookman Old Style" panose="02050604050505020204" pitchFamily="18" charset="0"/>
              </a:rPr>
              <a:t>What was its purpose? </a:t>
            </a:r>
            <a:r>
              <a:rPr lang="en-US" sz="1000" dirty="0" smtClean="0">
                <a:latin typeface="Bookman Old Style" panose="02050604050505020204" pitchFamily="18" charset="0"/>
                <a:cs typeface="Arial"/>
              </a:rPr>
              <a:t>To acknowledge student </a:t>
            </a:r>
            <a:r>
              <a:rPr lang="en-US" sz="1000" dirty="0" smtClean="0">
                <a:latin typeface="Bookman Old Style" panose="02050604050505020204" pitchFamily="18" charset="0"/>
                <a:cs typeface="Arial"/>
              </a:rPr>
              <a:t>accomplishments and preserve </a:t>
            </a:r>
            <a:r>
              <a:rPr lang="en-US" sz="1000" dirty="0" smtClean="0">
                <a:latin typeface="Bookman Old Style" panose="02050604050505020204" pitchFamily="18" charset="0"/>
                <a:cs typeface="Arial"/>
              </a:rPr>
              <a:t>memories.</a:t>
            </a:r>
            <a:endParaRPr lang="en-US" sz="1000" dirty="0">
              <a:latin typeface="Bookman Old Style" panose="02050604050505020204" pitchFamily="18" charset="0"/>
            </a:endParaRPr>
          </a:p>
        </p:txBody>
      </p:sp>
      <p:sp>
        <p:nvSpPr>
          <p:cNvPr id="5" name="TextBox 4"/>
          <p:cNvSpPr txBox="1"/>
          <p:nvPr/>
        </p:nvSpPr>
        <p:spPr>
          <a:xfrm>
            <a:off x="4640359" y="298917"/>
            <a:ext cx="4229100" cy="4154984"/>
          </a:xfrm>
          <a:prstGeom prst="rect">
            <a:avLst/>
          </a:prstGeom>
          <a:noFill/>
          <a:ln>
            <a:solidFill>
              <a:srgbClr val="FFFAF3"/>
            </a:solidFill>
          </a:ln>
          <a:effectLst>
            <a:softEdge rad="31750"/>
          </a:effectLst>
        </p:spPr>
        <p:txBody>
          <a:bodyPr wrap="square" rtlCol="0">
            <a:spAutoFit/>
          </a:bodyPr>
          <a:lstStyle/>
          <a:p>
            <a:pPr>
              <a:buClr>
                <a:schemeClr val="tx2"/>
              </a:buClr>
            </a:pPr>
            <a:r>
              <a:rPr lang="en-US" sz="1100" i="1" dirty="0">
                <a:latin typeface="Bookman Old Style" panose="02050604050505020204" pitchFamily="18" charset="0"/>
              </a:rPr>
              <a:t>Who was the intended audience?</a:t>
            </a:r>
            <a:r>
              <a:rPr lang="en-US" sz="1100" b="1" dirty="0">
                <a:latin typeface="Bookman Old Style" panose="02050604050505020204" pitchFamily="18" charset="0"/>
              </a:rPr>
              <a:t> </a:t>
            </a:r>
            <a:r>
              <a:rPr lang="en-US" sz="1100" dirty="0">
                <a:latin typeface="Bookman Old Style" panose="02050604050505020204" pitchFamily="18" charset="0"/>
              </a:rPr>
              <a:t>Students, staff, family, community.</a:t>
            </a:r>
          </a:p>
          <a:p>
            <a:pPr>
              <a:buClr>
                <a:schemeClr val="tx2"/>
              </a:buClr>
            </a:pPr>
            <a:endParaRPr lang="en-US" sz="1100" i="1" kern="1200" spc="30" dirty="0" smtClean="0">
              <a:solidFill>
                <a:schemeClr val="tx1"/>
              </a:solidFill>
              <a:latin typeface="Bookman Old Style" panose="02050604050505020204" pitchFamily="18" charset="0"/>
              <a:ea typeface="+mn-ea"/>
              <a:cs typeface="+mn-cs"/>
            </a:endParaRPr>
          </a:p>
          <a:p>
            <a:pPr>
              <a:buClr>
                <a:schemeClr val="tx2"/>
              </a:buClr>
            </a:pPr>
            <a:r>
              <a:rPr lang="en-US" sz="1100" i="1" kern="1200" spc="30" dirty="0" smtClean="0">
                <a:solidFill>
                  <a:schemeClr val="tx1"/>
                </a:solidFill>
                <a:latin typeface="Bookman Old Style" panose="02050604050505020204" pitchFamily="18" charset="0"/>
                <a:ea typeface="+mn-ea"/>
                <a:cs typeface="+mn-cs"/>
              </a:rPr>
              <a:t>Does </a:t>
            </a:r>
            <a:r>
              <a:rPr lang="en-US" sz="1100" i="1" kern="1200" spc="30" dirty="0">
                <a:solidFill>
                  <a:schemeClr val="tx1"/>
                </a:solidFill>
                <a:latin typeface="Bookman Old Style" panose="02050604050505020204" pitchFamily="18" charset="0"/>
                <a:ea typeface="+mn-ea"/>
                <a:cs typeface="+mn-cs"/>
              </a:rPr>
              <a:t>this document exhibit a point of view or bias? </a:t>
            </a:r>
            <a:r>
              <a:rPr lang="en-US" sz="1100" i="1" kern="1200" spc="30" dirty="0" smtClean="0">
                <a:solidFill>
                  <a:schemeClr val="tx1"/>
                </a:solidFill>
                <a:latin typeface="Bookman Old Style" panose="02050604050505020204" pitchFamily="18" charset="0"/>
                <a:ea typeface="+mn-ea"/>
                <a:cs typeface="+mn-cs"/>
              </a:rPr>
              <a:t>The </a:t>
            </a:r>
            <a:r>
              <a:rPr lang="en-US" sz="1100" kern="1200" spc="30" dirty="0">
                <a:solidFill>
                  <a:schemeClr val="tx1"/>
                </a:solidFill>
                <a:latin typeface="Bookman Old Style" panose="02050604050505020204" pitchFamily="18" charset="0"/>
                <a:ea typeface="+mn-ea"/>
                <a:cs typeface="+mn-cs"/>
              </a:rPr>
              <a:t>e</a:t>
            </a:r>
            <a:r>
              <a:rPr lang="en-US" sz="1100" kern="1200" spc="30" dirty="0" smtClean="0">
                <a:solidFill>
                  <a:schemeClr val="tx1"/>
                </a:solidFill>
                <a:latin typeface="Bookman Old Style" panose="02050604050505020204" pitchFamily="18" charset="0"/>
                <a:ea typeface="+mn-ea"/>
                <a:cs typeface="+mn-cs"/>
              </a:rPr>
              <a:t>ditors/school </a:t>
            </a:r>
            <a:r>
              <a:rPr lang="en-US" sz="1100" kern="1200" spc="30" dirty="0">
                <a:solidFill>
                  <a:schemeClr val="tx1"/>
                </a:solidFill>
                <a:latin typeface="Bookman Old Style" panose="02050604050505020204" pitchFamily="18" charset="0"/>
                <a:ea typeface="+mn-ea"/>
                <a:cs typeface="+mn-cs"/>
              </a:rPr>
              <a:t>decided what was worth including and what </a:t>
            </a:r>
            <a:r>
              <a:rPr lang="en-US" sz="1100" kern="1200" spc="30" dirty="0" smtClean="0">
                <a:solidFill>
                  <a:schemeClr val="tx1"/>
                </a:solidFill>
                <a:latin typeface="Bookman Old Style" panose="02050604050505020204" pitchFamily="18" charset="0"/>
                <a:ea typeface="+mn-ea"/>
                <a:cs typeface="+mn-cs"/>
              </a:rPr>
              <a:t>wasn’t.</a:t>
            </a:r>
            <a:endParaRPr lang="en-US" sz="1100" kern="1200" spc="30" dirty="0">
              <a:solidFill>
                <a:schemeClr val="tx1"/>
              </a:solidFill>
              <a:latin typeface="Bookman Old Style" panose="02050604050505020204" pitchFamily="18" charset="0"/>
              <a:ea typeface="+mn-ea"/>
              <a:cs typeface="+mn-cs"/>
            </a:endParaRPr>
          </a:p>
          <a:p>
            <a:endParaRPr lang="en-US" sz="1100" kern="1200" spc="30" dirty="0">
              <a:solidFill>
                <a:schemeClr val="tx1"/>
              </a:solidFill>
              <a:latin typeface="Bookman Old Style" panose="02050604050505020204" pitchFamily="18" charset="0"/>
              <a:ea typeface="+mn-ea"/>
            </a:endParaRPr>
          </a:p>
          <a:p>
            <a:r>
              <a:rPr lang="en-US" sz="1100" b="1" kern="1200" spc="30" dirty="0" smtClean="0">
                <a:solidFill>
                  <a:schemeClr val="tx1"/>
                </a:solidFill>
                <a:latin typeface="Bookman Old Style" panose="02050604050505020204" pitchFamily="18" charset="0"/>
                <a:ea typeface="+mn-ea"/>
              </a:rPr>
              <a:t>Context: </a:t>
            </a:r>
            <a:r>
              <a:rPr lang="en-US" sz="1100" i="1" kern="1200" spc="30" dirty="0">
                <a:solidFill>
                  <a:schemeClr val="tx1"/>
                </a:solidFill>
                <a:latin typeface="Bookman Old Style" panose="02050604050505020204" pitchFamily="18" charset="0"/>
                <a:ea typeface="+mn-ea"/>
              </a:rPr>
              <a:t>What events were occurring during the time period the document was created?  How might this have influenced the source?</a:t>
            </a:r>
          </a:p>
          <a:p>
            <a:pPr marL="171450" indent="-171450">
              <a:buFont typeface="Arial"/>
              <a:buChar char="•"/>
            </a:pPr>
            <a:r>
              <a:rPr lang="en-US" sz="1100" kern="1200" spc="30" dirty="0">
                <a:solidFill>
                  <a:schemeClr val="tx1"/>
                </a:solidFill>
                <a:latin typeface="Bookman Old Style" panose="02050604050505020204" pitchFamily="18" charset="0"/>
                <a:ea typeface="+mn-ea"/>
              </a:rPr>
              <a:t>Progressive </a:t>
            </a:r>
            <a:r>
              <a:rPr lang="en-US" sz="1100" kern="1200" spc="30" dirty="0" smtClean="0">
                <a:solidFill>
                  <a:schemeClr val="tx1"/>
                </a:solidFill>
                <a:latin typeface="Bookman Old Style" panose="02050604050505020204" pitchFamily="18" charset="0"/>
                <a:ea typeface="+mn-ea"/>
              </a:rPr>
              <a:t>Era—time </a:t>
            </a:r>
            <a:r>
              <a:rPr lang="en-US" sz="1100" kern="1200" spc="30" dirty="0">
                <a:solidFill>
                  <a:schemeClr val="tx1"/>
                </a:solidFill>
                <a:latin typeface="Bookman Old Style" panose="02050604050505020204" pitchFamily="18" charset="0"/>
                <a:ea typeface="+mn-ea"/>
              </a:rPr>
              <a:t>of active political and social reforms </a:t>
            </a:r>
            <a:r>
              <a:rPr lang="en-US" sz="1100" kern="1200" spc="30" dirty="0" smtClean="0">
                <a:solidFill>
                  <a:schemeClr val="tx1"/>
                </a:solidFill>
                <a:latin typeface="Bookman Old Style" panose="02050604050505020204" pitchFamily="18" charset="0"/>
                <a:ea typeface="+mn-ea"/>
              </a:rPr>
              <a:t>(possibly </a:t>
            </a:r>
            <a:r>
              <a:rPr lang="en-US" sz="1100" kern="1200" spc="30" dirty="0">
                <a:solidFill>
                  <a:schemeClr val="tx1"/>
                </a:solidFill>
                <a:latin typeface="Bookman Old Style" panose="02050604050505020204" pitchFamily="18" charset="0"/>
                <a:ea typeface="+mn-ea"/>
              </a:rPr>
              <a:t>made Hazel interested in </a:t>
            </a:r>
            <a:r>
              <a:rPr lang="en-US" sz="1100" kern="1200" spc="30" dirty="0" smtClean="0">
                <a:solidFill>
                  <a:schemeClr val="tx1"/>
                </a:solidFill>
                <a:latin typeface="Bookman Old Style" panose="02050604050505020204" pitchFamily="18" charset="0"/>
                <a:ea typeface="+mn-ea"/>
              </a:rPr>
              <a:t>debate).</a:t>
            </a:r>
            <a:endParaRPr lang="en-US" sz="1100" kern="1200" spc="30" dirty="0">
              <a:solidFill>
                <a:schemeClr val="tx1"/>
              </a:solidFill>
              <a:latin typeface="Bookman Old Style" panose="02050604050505020204" pitchFamily="18" charset="0"/>
              <a:ea typeface="+mn-ea"/>
            </a:endParaRPr>
          </a:p>
          <a:p>
            <a:pPr marL="171450" indent="-171450">
              <a:buFont typeface="Arial"/>
              <a:buChar char="•"/>
            </a:pPr>
            <a:r>
              <a:rPr lang="en-US" sz="1100" kern="1200" spc="30" dirty="0" smtClean="0">
                <a:solidFill>
                  <a:schemeClr val="tx1"/>
                </a:solidFill>
                <a:latin typeface="Bookman Old Style" panose="02050604050505020204" pitchFamily="18" charset="0"/>
                <a:ea typeface="+mn-ea"/>
              </a:rPr>
              <a:t>Homesteading boom </a:t>
            </a:r>
            <a:r>
              <a:rPr lang="en-US" sz="1100" kern="1200" spc="30" dirty="0">
                <a:solidFill>
                  <a:schemeClr val="tx1"/>
                </a:solidFill>
                <a:latin typeface="Bookman Old Style" panose="02050604050505020204" pitchFamily="18" charset="0"/>
                <a:ea typeface="+mn-ea"/>
              </a:rPr>
              <a:t>in Montana—Billings is </a:t>
            </a:r>
            <a:r>
              <a:rPr lang="en-US" sz="1100" kern="1200" spc="30" dirty="0" smtClean="0">
                <a:solidFill>
                  <a:schemeClr val="tx1"/>
                </a:solidFill>
                <a:latin typeface="Bookman Old Style" panose="02050604050505020204" pitchFamily="18" charset="0"/>
                <a:ea typeface="+mn-ea"/>
              </a:rPr>
              <a:t>growing.</a:t>
            </a:r>
            <a:endParaRPr lang="en-US" sz="1100" kern="1200" spc="30" dirty="0">
              <a:solidFill>
                <a:schemeClr val="tx1"/>
              </a:solidFill>
              <a:latin typeface="Bookman Old Style" panose="02050604050505020204" pitchFamily="18" charset="0"/>
              <a:ea typeface="+mn-ea"/>
            </a:endParaRPr>
          </a:p>
          <a:p>
            <a:pPr marL="171450" indent="-171450">
              <a:buFont typeface="Arial"/>
              <a:buChar char="•"/>
            </a:pPr>
            <a:endParaRPr lang="en-US" sz="1100" kern="1200" spc="30" dirty="0">
              <a:solidFill>
                <a:schemeClr val="tx1"/>
              </a:solidFill>
              <a:latin typeface="Bookman Old Style" panose="02050604050505020204" pitchFamily="18" charset="0"/>
              <a:ea typeface="+mn-ea"/>
            </a:endParaRPr>
          </a:p>
          <a:p>
            <a:r>
              <a:rPr lang="en-US" sz="1100" b="1" kern="1200" spc="30" dirty="0">
                <a:solidFill>
                  <a:schemeClr val="tx1"/>
                </a:solidFill>
                <a:latin typeface="Bookman Old Style" panose="02050604050505020204" pitchFamily="18" charset="0"/>
                <a:ea typeface="+mn-ea"/>
              </a:rPr>
              <a:t>Question: </a:t>
            </a:r>
            <a:r>
              <a:rPr lang="en-US" sz="1100" kern="1200" spc="30" dirty="0">
                <a:solidFill>
                  <a:schemeClr val="tx1"/>
                </a:solidFill>
                <a:latin typeface="Bookman Old Style" panose="02050604050505020204" pitchFamily="18" charset="0"/>
                <a:ea typeface="+mn-ea"/>
              </a:rPr>
              <a:t>Write at least one question you have after investigating this source. </a:t>
            </a:r>
            <a:r>
              <a:rPr lang="en-US" sz="1100" i="1" kern="1200" spc="30" dirty="0">
                <a:solidFill>
                  <a:schemeClr val="tx1"/>
                </a:solidFill>
                <a:latin typeface="Bookman Old Style" panose="02050604050505020204" pitchFamily="18" charset="0"/>
                <a:ea typeface="+mn-ea"/>
              </a:rPr>
              <a:t>What are you confused about?  What new questions does this source raise?</a:t>
            </a:r>
          </a:p>
          <a:p>
            <a:pPr marL="171450" indent="-171450">
              <a:buFont typeface="Arial" panose="020B0604020202020204" pitchFamily="34" charset="0"/>
              <a:buChar char="•"/>
            </a:pPr>
            <a:r>
              <a:rPr lang="en-US" sz="1100" kern="1200" spc="30" dirty="0">
                <a:solidFill>
                  <a:schemeClr val="tx1"/>
                </a:solidFill>
                <a:latin typeface="Bookman Old Style" panose="02050604050505020204" pitchFamily="18" charset="0"/>
                <a:ea typeface="+mn-ea"/>
              </a:rPr>
              <a:t>How common was it for girls to debate and play basketball? </a:t>
            </a:r>
          </a:p>
          <a:p>
            <a:pPr marL="171450" indent="-171450">
              <a:buFont typeface="Arial" panose="020B0604020202020204" pitchFamily="34" charset="0"/>
              <a:buChar char="•"/>
            </a:pPr>
            <a:r>
              <a:rPr lang="en-US" sz="1100" kern="1200" spc="30" dirty="0">
                <a:solidFill>
                  <a:schemeClr val="tx1"/>
                </a:solidFill>
                <a:latin typeface="Bookman Old Style" panose="02050604050505020204" pitchFamily="18" charset="0"/>
                <a:ea typeface="+mn-ea"/>
              </a:rPr>
              <a:t>How common was it for girls of this era to go to high school and college? </a:t>
            </a:r>
          </a:p>
          <a:p>
            <a:endParaRPr lang="en-US" sz="1100" kern="1200" spc="30" dirty="0">
              <a:solidFill>
                <a:schemeClr val="tx1"/>
              </a:solidFill>
              <a:latin typeface="Bookman Old Style" panose="02050604050505020204" pitchFamily="18" charset="0"/>
              <a:ea typeface="+mn-ea"/>
            </a:endParaRPr>
          </a:p>
          <a:p>
            <a:r>
              <a:rPr lang="en-US" sz="1100" b="1" kern="1200" spc="30" dirty="0" smtClean="0">
                <a:solidFill>
                  <a:schemeClr val="tx1"/>
                </a:solidFill>
                <a:latin typeface="Bookman Old Style" panose="02050604050505020204" pitchFamily="18" charset="0"/>
                <a:ea typeface="+mn-ea"/>
              </a:rPr>
              <a:t>Corroboration</a:t>
            </a:r>
            <a:r>
              <a:rPr lang="en-US" sz="1100" kern="1200" spc="30" dirty="0">
                <a:solidFill>
                  <a:schemeClr val="tx1"/>
                </a:solidFill>
                <a:latin typeface="Bookman Old Style" panose="02050604050505020204" pitchFamily="18" charset="0"/>
                <a:ea typeface="+mn-ea"/>
              </a:rPr>
              <a:t> </a:t>
            </a:r>
            <a:r>
              <a:rPr lang="en-US" sz="1100" kern="1200" spc="30" dirty="0" smtClean="0">
                <a:solidFill>
                  <a:schemeClr val="tx1"/>
                </a:solidFill>
                <a:latin typeface="Bookman Old Style" panose="02050604050505020204" pitchFamily="18" charset="0"/>
                <a:ea typeface="+mn-ea"/>
              </a:rPr>
              <a:t>(Complete </a:t>
            </a:r>
            <a:r>
              <a:rPr lang="en-US" sz="1100" kern="1200" spc="30" dirty="0">
                <a:solidFill>
                  <a:schemeClr val="tx1"/>
                </a:solidFill>
                <a:latin typeface="Bookman Old Style" panose="02050604050505020204" pitchFamily="18" charset="0"/>
                <a:ea typeface="+mn-ea"/>
              </a:rPr>
              <a:t>after reading the other documents in the case file</a:t>
            </a:r>
            <a:r>
              <a:rPr lang="en-US" sz="1100" kern="1200" spc="30" dirty="0" smtClean="0">
                <a:solidFill>
                  <a:schemeClr val="tx1"/>
                </a:solidFill>
                <a:latin typeface="Bookman Old Style" panose="02050604050505020204" pitchFamily="18" charset="0"/>
                <a:ea typeface="+mn-ea"/>
              </a:rPr>
              <a:t>)</a:t>
            </a:r>
            <a:endParaRPr lang="en-US" sz="1100" dirty="0">
              <a:solidFill>
                <a:schemeClr val="tx1"/>
              </a:solidFill>
            </a:endParaRPr>
          </a:p>
        </p:txBody>
      </p:sp>
    </p:spTree>
    <p:extLst>
      <p:ext uri="{BB962C8B-B14F-4D97-AF65-F5344CB8AC3E}">
        <p14:creationId xmlns:p14="http://schemas.microsoft.com/office/powerpoint/2010/main" val="5261369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42" name="Shape 42"/>
          <p:cNvPicPr preferRelativeResize="0"/>
          <p:nvPr/>
        </p:nvPicPr>
        <p:blipFill rotWithShape="1">
          <a:blip r:embed="rId3">
            <a:alphaModFix/>
            <a:extLst>
              <a:ext uri="{BEBA8EAE-BF5A-486C-A8C5-ECC9F3942E4B}">
                <a14:imgProps xmlns:a14="http://schemas.microsoft.com/office/drawing/2010/main">
                  <a14:imgLayer r:embed="rId4">
                    <a14:imgEffect>
                      <a14:sharpenSoften amount="25000"/>
                    </a14:imgEffect>
                    <a14:imgEffect>
                      <a14:saturation sat="33000"/>
                    </a14:imgEffect>
                    <a14:imgEffect>
                      <a14:brightnessContrast contrast="20000"/>
                    </a14:imgEffect>
                  </a14:imgLayer>
                </a14:imgProps>
              </a:ext>
            </a:extLst>
          </a:blip>
          <a:srcRect l="22316" t="7313" r="5302" b="30182"/>
          <a:stretch/>
        </p:blipFill>
        <p:spPr>
          <a:xfrm>
            <a:off x="4031310" y="302150"/>
            <a:ext cx="4206241" cy="3808674"/>
          </a:xfrm>
          <a:prstGeom prst="rect">
            <a:avLst/>
          </a:prstGeom>
          <a:ln>
            <a:noFill/>
          </a:ln>
          <a:effectLst>
            <a:outerShdw blurRad="190500" algn="tl" rotWithShape="0">
              <a:srgbClr val="000000">
                <a:alpha val="70000"/>
              </a:srgbClr>
            </a:outerShdw>
          </a:effectLst>
        </p:spPr>
      </p:pic>
      <p:pic>
        <p:nvPicPr>
          <p:cNvPr id="3" name="Shape 42"/>
          <p:cNvPicPr preferRelativeResize="0"/>
          <p:nvPr/>
        </p:nvPicPr>
        <p:blipFill rotWithShape="1">
          <a:blip r:embed="rId5">
            <a:alphaModFix/>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2103" t="72603" r="2229" b="6155"/>
          <a:stretch/>
        </p:blipFill>
        <p:spPr>
          <a:xfrm>
            <a:off x="469126" y="2536465"/>
            <a:ext cx="3919993" cy="970059"/>
          </a:xfrm>
          <a:prstGeom prst="rect">
            <a:avLst/>
          </a:prstGeom>
          <a:ln>
            <a:noFill/>
          </a:ln>
          <a:effectLst>
            <a:outerShdw blurRad="190500" algn="tl" rotWithShape="0">
              <a:srgbClr val="000000">
                <a:alpha val="70000"/>
              </a:srgbClr>
            </a:outerShdw>
          </a:effectLst>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07950"/>
            <a:ext cx="4267200" cy="4758677"/>
          </a:xfrm>
          <a:noFill/>
          <a:ln w="3175" cmpd="sng">
            <a:noFill/>
          </a:ln>
        </p:spPr>
        <p:txBody>
          <a:bodyPr>
            <a:normAutofit/>
          </a:bodyPr>
          <a:lstStyle/>
          <a:p>
            <a:pPr marL="0" lvl="0" indent="0">
              <a:spcAft>
                <a:spcPts val="0"/>
              </a:spcAft>
              <a:buNone/>
            </a:pPr>
            <a:r>
              <a:rPr lang="en-US" sz="1000" b="1" dirty="0" smtClean="0">
                <a:latin typeface="Bookman Old Style" panose="02050604050505020204" pitchFamily="18" charset="0"/>
                <a:cs typeface="Arial"/>
              </a:rPr>
              <a:t>Title of Document</a:t>
            </a:r>
            <a:r>
              <a:rPr lang="en-US" sz="1000" dirty="0" smtClean="0">
                <a:latin typeface="Bookman Old Style" panose="02050604050505020204" pitchFamily="18" charset="0"/>
                <a:cs typeface="Arial"/>
              </a:rPr>
              <a:t>: Photo of Hazel by Biplane</a:t>
            </a:r>
          </a:p>
          <a:p>
            <a:pPr marL="0" indent="0">
              <a:spcAft>
                <a:spcPts val="0"/>
              </a:spcAft>
              <a:buNone/>
            </a:pPr>
            <a:r>
              <a:rPr lang="en-US" sz="1000" b="1" dirty="0" smtClean="0">
                <a:latin typeface="Bookman Old Style" panose="02050604050505020204" pitchFamily="18" charset="0"/>
                <a:cs typeface="Arial"/>
              </a:rPr>
              <a:t>Creator: Unknown Photographer</a:t>
            </a:r>
            <a:endParaRPr lang="en-US" sz="1000" dirty="0">
              <a:latin typeface="Bookman Old Style" panose="02050604050505020204" pitchFamily="18" charset="0"/>
              <a:cs typeface="Arial"/>
            </a:endParaRPr>
          </a:p>
          <a:p>
            <a:pPr marL="0" indent="0">
              <a:spcAft>
                <a:spcPts val="0"/>
              </a:spcAft>
              <a:buNone/>
            </a:pPr>
            <a:r>
              <a:rPr lang="en-US" sz="1000" b="1" dirty="0" smtClean="0">
                <a:latin typeface="Bookman Old Style" panose="02050604050505020204" pitchFamily="18" charset="0"/>
                <a:cs typeface="Arial"/>
              </a:rPr>
              <a:t>Date Created</a:t>
            </a:r>
            <a:r>
              <a:rPr lang="en-US" sz="1000" dirty="0" smtClean="0">
                <a:latin typeface="Bookman Old Style" panose="02050604050505020204" pitchFamily="18" charset="0"/>
                <a:cs typeface="Arial"/>
              </a:rPr>
              <a:t>: 1916</a:t>
            </a:r>
            <a:endParaRPr lang="en-US" sz="1000" dirty="0">
              <a:latin typeface="Bookman Old Style" panose="02050604050505020204" pitchFamily="18" charset="0"/>
              <a:cs typeface="Arial"/>
            </a:endParaRPr>
          </a:p>
          <a:p>
            <a:pPr marL="0" indent="0">
              <a:spcAft>
                <a:spcPts val="0"/>
              </a:spcAft>
              <a:buNone/>
            </a:pPr>
            <a:endParaRPr lang="en-US" sz="1000" b="1" dirty="0" smtClean="0">
              <a:latin typeface="Bookman Old Style" panose="02050604050505020204" pitchFamily="18" charset="0"/>
              <a:cs typeface="Arial"/>
            </a:endParaRPr>
          </a:p>
          <a:p>
            <a:pPr marL="0" indent="0">
              <a:spcAft>
                <a:spcPts val="0"/>
              </a:spcAft>
              <a:buNone/>
            </a:pPr>
            <a:r>
              <a:rPr lang="en-US" sz="1000" b="1" dirty="0" smtClean="0">
                <a:latin typeface="Bookman Old Style" panose="02050604050505020204" pitchFamily="18" charset="0"/>
                <a:cs typeface="Arial"/>
              </a:rPr>
              <a:t>Content</a:t>
            </a:r>
            <a:r>
              <a:rPr lang="en-US" sz="1000" dirty="0" smtClean="0">
                <a:latin typeface="Bookman Old Style" panose="02050604050505020204" pitchFamily="18" charset="0"/>
                <a:cs typeface="Arial"/>
              </a:rPr>
              <a:t>: Biplane, woman standing near propeller, wearing high button shoes, dark </a:t>
            </a:r>
            <a:r>
              <a:rPr lang="en-US" sz="1000" dirty="0" smtClean="0">
                <a:latin typeface="Bookman Old Style" panose="02050604050505020204" pitchFamily="18" charset="0"/>
                <a:cs typeface="Arial"/>
              </a:rPr>
              <a:t>ankle-length </a:t>
            </a:r>
            <a:r>
              <a:rPr lang="en-US" sz="1000" dirty="0" smtClean="0">
                <a:latin typeface="Bookman Old Style" panose="02050604050505020204" pitchFamily="18" charset="0"/>
                <a:cs typeface="Arial"/>
              </a:rPr>
              <a:t>skirt with matching coat, and </a:t>
            </a:r>
            <a:r>
              <a:rPr lang="en-US" sz="1000" dirty="0" smtClean="0">
                <a:latin typeface="Bookman Old Style" panose="02050604050505020204" pitchFamily="18" charset="0"/>
                <a:cs typeface="Arial"/>
              </a:rPr>
              <a:t>close-fitting </a:t>
            </a:r>
            <a:r>
              <a:rPr lang="en-US" sz="1000" dirty="0" smtClean="0">
                <a:latin typeface="Bookman Old Style" panose="02050604050505020204" pitchFamily="18" charset="0"/>
                <a:cs typeface="Arial"/>
              </a:rPr>
              <a:t>hat. You can’t see her hair. </a:t>
            </a:r>
            <a:r>
              <a:rPr lang="en-US" sz="1000" dirty="0" smtClean="0">
                <a:latin typeface="Bookman Old Style" panose="02050604050505020204" pitchFamily="18" charset="0"/>
                <a:cs typeface="Arial"/>
              </a:rPr>
              <a:t>The plane is </a:t>
            </a:r>
            <a:r>
              <a:rPr lang="en-US" sz="1000" dirty="0" smtClean="0">
                <a:latin typeface="Bookman Old Style" panose="02050604050505020204" pitchFamily="18" charset="0"/>
                <a:cs typeface="Arial"/>
              </a:rPr>
              <a:t>on dirt and brush.  </a:t>
            </a:r>
            <a:r>
              <a:rPr lang="en-US" sz="1000" dirty="0" smtClean="0">
                <a:latin typeface="Bookman Old Style" panose="02050604050505020204" pitchFamily="18" charset="0"/>
                <a:cs typeface="Arial"/>
              </a:rPr>
              <a:t>The caption states </a:t>
            </a:r>
            <a:r>
              <a:rPr lang="en-US" sz="1000" dirty="0" smtClean="0">
                <a:latin typeface="Bookman Old Style" panose="02050604050505020204" pitchFamily="18" charset="0"/>
                <a:cs typeface="Arial"/>
              </a:rPr>
              <a:t>she dropped suffrage literature over San Francisco and her pilot was Silas </a:t>
            </a:r>
            <a:r>
              <a:rPr lang="en-US" sz="1000" dirty="0" err="1" smtClean="0">
                <a:latin typeface="Bookman Old Style" panose="02050604050505020204" pitchFamily="18" charset="0"/>
                <a:cs typeface="Arial"/>
              </a:rPr>
              <a:t>Christofferson</a:t>
            </a:r>
            <a:r>
              <a:rPr lang="en-US" sz="1000" dirty="0" smtClean="0">
                <a:latin typeface="Bookman Old Style" panose="02050604050505020204" pitchFamily="18" charset="0"/>
                <a:cs typeface="Arial"/>
              </a:rPr>
              <a:t>, stunt pilot.</a:t>
            </a:r>
            <a:endParaRPr lang="en-US" sz="1000" dirty="0">
              <a:latin typeface="Bookman Old Style" panose="02050604050505020204" pitchFamily="18" charset="0"/>
              <a:cs typeface="Arial"/>
            </a:endParaRPr>
          </a:p>
          <a:p>
            <a:pPr marL="0" indent="0">
              <a:spcAft>
                <a:spcPts val="0"/>
              </a:spcAft>
              <a:buNone/>
            </a:pPr>
            <a:endParaRPr lang="en-US" sz="1000" dirty="0">
              <a:latin typeface="Bookman Old Style" panose="02050604050505020204" pitchFamily="18" charset="0"/>
              <a:cs typeface="Arial"/>
            </a:endParaRPr>
          </a:p>
          <a:p>
            <a:pPr marL="0" indent="0">
              <a:spcAft>
                <a:spcPts val="0"/>
              </a:spcAft>
              <a:buNone/>
            </a:pPr>
            <a:r>
              <a:rPr lang="en-US" sz="1000" b="1" dirty="0" smtClean="0">
                <a:latin typeface="Bookman Old Style" panose="02050604050505020204" pitchFamily="18" charset="0"/>
                <a:cs typeface="Arial"/>
              </a:rPr>
              <a:t>Subtext</a:t>
            </a:r>
            <a:r>
              <a:rPr lang="en-US" sz="1000" dirty="0" smtClean="0">
                <a:latin typeface="Bookman Old Style" panose="02050604050505020204" pitchFamily="18" charset="0"/>
                <a:cs typeface="Arial"/>
              </a:rPr>
              <a:t>: </a:t>
            </a:r>
          </a:p>
          <a:p>
            <a:pPr marL="171450" indent="-171450">
              <a:spcAft>
                <a:spcPts val="0"/>
              </a:spcAft>
              <a:buFont typeface="Arial" panose="020B0604020202020204" pitchFamily="34" charset="0"/>
              <a:buChar char="•"/>
            </a:pPr>
            <a:r>
              <a:rPr lang="en-US" sz="1000" i="1" dirty="0" smtClean="0">
                <a:latin typeface="Bookman Old Style" panose="02050604050505020204" pitchFamily="18" charset="0"/>
                <a:cs typeface="Arial"/>
              </a:rPr>
              <a:t>How close to the event depicted was the source created (both time and place?)</a:t>
            </a:r>
            <a:r>
              <a:rPr lang="en-US" sz="1000" dirty="0" smtClean="0">
                <a:latin typeface="Bookman Old Style" panose="02050604050505020204" pitchFamily="18" charset="0"/>
                <a:cs typeface="Arial"/>
              </a:rPr>
              <a:t>  The photo was probably immediate. </a:t>
            </a:r>
            <a:r>
              <a:rPr lang="en-US" sz="1000" dirty="0">
                <a:latin typeface="Bookman Old Style" panose="02050604050505020204" pitchFamily="18" charset="0"/>
                <a:cs typeface="Arial"/>
              </a:rPr>
              <a:t>T</a:t>
            </a:r>
            <a:r>
              <a:rPr lang="en-US" sz="1000" dirty="0" smtClean="0">
                <a:latin typeface="Bookman Old Style" panose="02050604050505020204" pitchFamily="18" charset="0"/>
                <a:cs typeface="Arial"/>
              </a:rPr>
              <a:t>he caption was probably done later.  Note changing the 7 to a 6.  </a:t>
            </a:r>
            <a:r>
              <a:rPr lang="en-US" sz="1000" dirty="0" smtClean="0">
                <a:latin typeface="Bookman Old Style" panose="02050604050505020204" pitchFamily="18" charset="0"/>
                <a:cs typeface="Arial"/>
              </a:rPr>
              <a:t>(</a:t>
            </a:r>
            <a:r>
              <a:rPr lang="en-US" sz="1000" dirty="0" err="1" smtClean="0">
                <a:latin typeface="Bookman Old Style" panose="02050604050505020204" pitchFamily="18" charset="0"/>
                <a:cs typeface="Arial"/>
              </a:rPr>
              <a:t>Christofferson</a:t>
            </a:r>
            <a:r>
              <a:rPr lang="en-US" sz="1000" dirty="0" smtClean="0">
                <a:latin typeface="Bookman Old Style" panose="02050604050505020204" pitchFamily="18" charset="0"/>
                <a:cs typeface="Arial"/>
              </a:rPr>
              <a:t> </a:t>
            </a:r>
            <a:r>
              <a:rPr lang="en-US" sz="1000" dirty="0" smtClean="0">
                <a:latin typeface="Bookman Old Style" panose="02050604050505020204" pitchFamily="18" charset="0"/>
                <a:cs typeface="Arial"/>
              </a:rPr>
              <a:t>died in a plane crash Oct 31, </a:t>
            </a:r>
            <a:r>
              <a:rPr lang="en-US" sz="1000" dirty="0" smtClean="0">
                <a:latin typeface="Bookman Old Style" panose="02050604050505020204" pitchFamily="18" charset="0"/>
                <a:cs typeface="Arial"/>
              </a:rPr>
              <a:t>1916)</a:t>
            </a:r>
            <a:endParaRPr lang="en-US" sz="1000" dirty="0">
              <a:latin typeface="Bookman Old Style" panose="02050604050505020204" pitchFamily="18" charset="0"/>
              <a:cs typeface="Arial"/>
            </a:endParaRPr>
          </a:p>
          <a:p>
            <a:pPr marL="171450" indent="-171450">
              <a:spcAft>
                <a:spcPts val="0"/>
              </a:spcAft>
              <a:buFont typeface="Arial" panose="020B0604020202020204" pitchFamily="34" charset="0"/>
              <a:buChar char="•"/>
            </a:pPr>
            <a:endParaRPr lang="en-US" sz="1000" i="1" dirty="0" smtClean="0">
              <a:latin typeface="Bookman Old Style" panose="02050604050505020204" pitchFamily="18" charset="0"/>
              <a:cs typeface="Arial"/>
            </a:endParaRPr>
          </a:p>
          <a:p>
            <a:pPr marL="171450" indent="-171450">
              <a:spcAft>
                <a:spcPts val="0"/>
              </a:spcAft>
              <a:buFont typeface="Arial" panose="020B0604020202020204" pitchFamily="34" charset="0"/>
              <a:buChar char="•"/>
            </a:pPr>
            <a:r>
              <a:rPr lang="en-US" sz="1000" i="1" dirty="0" smtClean="0">
                <a:latin typeface="Bookman Old Style" panose="02050604050505020204" pitchFamily="18" charset="0"/>
                <a:cs typeface="Arial"/>
              </a:rPr>
              <a:t>Why was the item created? What was its purpose? </a:t>
            </a:r>
            <a:r>
              <a:rPr lang="en-US" sz="1000" dirty="0" smtClean="0">
                <a:latin typeface="Bookman Old Style" panose="02050604050505020204" pitchFamily="18" charset="0"/>
                <a:cs typeface="Arial"/>
              </a:rPr>
              <a:t>Photo was possibly taken for suffrage PR. </a:t>
            </a:r>
            <a:r>
              <a:rPr lang="en-US" sz="1000" dirty="0" smtClean="0">
                <a:latin typeface="Bookman Old Style" panose="02050604050505020204" pitchFamily="18" charset="0"/>
                <a:cs typeface="Arial"/>
              </a:rPr>
              <a:t>The scrapbook could </a:t>
            </a:r>
            <a:r>
              <a:rPr lang="en-US" sz="1000" dirty="0" smtClean="0">
                <a:latin typeface="Bookman Old Style" panose="02050604050505020204" pitchFamily="18" charset="0"/>
                <a:cs typeface="Arial"/>
              </a:rPr>
              <a:t>have been created for personal use (to document life) or for organizational use (to document suffrage movement).</a:t>
            </a:r>
            <a:endParaRPr lang="en-US" sz="1000" dirty="0">
              <a:latin typeface="Bookman Old Style" panose="02050604050505020204" pitchFamily="18" charset="0"/>
              <a:cs typeface="Arial"/>
            </a:endParaRPr>
          </a:p>
          <a:p>
            <a:pPr marL="171450" indent="-171450">
              <a:spcAft>
                <a:spcPts val="0"/>
              </a:spcAft>
              <a:buFont typeface="Arial" panose="020B0604020202020204" pitchFamily="34" charset="0"/>
              <a:buChar char="•"/>
            </a:pPr>
            <a:endParaRPr lang="en-US" sz="1000" i="1" dirty="0" smtClean="0">
              <a:latin typeface="Bookman Old Style" panose="02050604050505020204" pitchFamily="18" charset="0"/>
              <a:cs typeface="Arial"/>
            </a:endParaRPr>
          </a:p>
          <a:p>
            <a:pPr marL="171450" indent="-171450">
              <a:spcAft>
                <a:spcPts val="0"/>
              </a:spcAft>
              <a:buFont typeface="Arial" panose="020B0604020202020204" pitchFamily="34" charset="0"/>
              <a:buChar char="•"/>
            </a:pPr>
            <a:r>
              <a:rPr lang="en-US" sz="1000" i="1" dirty="0" smtClean="0">
                <a:latin typeface="Bookman Old Style" panose="02050604050505020204" pitchFamily="18" charset="0"/>
                <a:cs typeface="Arial"/>
              </a:rPr>
              <a:t>Who was the intended audience?</a:t>
            </a:r>
            <a:r>
              <a:rPr lang="en-US" sz="1000" b="1" dirty="0" smtClean="0">
                <a:latin typeface="Bookman Old Style" panose="02050604050505020204" pitchFamily="18" charset="0"/>
                <a:cs typeface="Arial"/>
              </a:rPr>
              <a:t> </a:t>
            </a:r>
            <a:r>
              <a:rPr lang="en-US" sz="1000" dirty="0" smtClean="0">
                <a:latin typeface="Bookman Old Style" panose="02050604050505020204" pitchFamily="18" charset="0"/>
              </a:rPr>
              <a:t>Personal, family, public—future historians.</a:t>
            </a:r>
            <a:endParaRPr lang="en-US" sz="1000" dirty="0">
              <a:latin typeface="Bookman Old Style" panose="02050604050505020204" pitchFamily="18" charset="0"/>
            </a:endParaRPr>
          </a:p>
          <a:p>
            <a:pPr marL="171450" indent="-171450">
              <a:spcAft>
                <a:spcPts val="0"/>
              </a:spcAft>
              <a:buFont typeface="Arial" panose="020B0604020202020204" pitchFamily="34" charset="0"/>
              <a:buChar char="•"/>
            </a:pPr>
            <a:endParaRPr lang="en-US" sz="1000" i="1" dirty="0" smtClean="0">
              <a:latin typeface="Bookman Old Style" panose="02050604050505020204" pitchFamily="18" charset="0"/>
            </a:endParaRPr>
          </a:p>
          <a:p>
            <a:pPr marL="171450" indent="-171450">
              <a:spcAft>
                <a:spcPts val="0"/>
              </a:spcAft>
              <a:buFont typeface="Arial" panose="020B0604020202020204" pitchFamily="34" charset="0"/>
              <a:buChar char="•"/>
            </a:pPr>
            <a:r>
              <a:rPr lang="en-US" sz="1000" i="1" dirty="0" smtClean="0">
                <a:latin typeface="Bookman Old Style" panose="02050604050505020204" pitchFamily="18" charset="0"/>
              </a:rPr>
              <a:t>Does this document exhibit a point of view or bias? </a:t>
            </a:r>
            <a:r>
              <a:rPr lang="en-US" sz="1000" dirty="0" smtClean="0">
                <a:latin typeface="Bookman Old Style" panose="02050604050505020204" pitchFamily="18" charset="0"/>
              </a:rPr>
              <a:t>No.</a:t>
            </a:r>
            <a:endParaRPr lang="en-US" sz="1000" dirty="0">
              <a:latin typeface="Bookman Old Style" panose="02050604050505020204" pitchFamily="18" charset="0"/>
            </a:endParaRPr>
          </a:p>
        </p:txBody>
      </p:sp>
      <p:sp>
        <p:nvSpPr>
          <p:cNvPr id="5" name="TextBox 4"/>
          <p:cNvSpPr txBox="1"/>
          <p:nvPr/>
        </p:nvSpPr>
        <p:spPr>
          <a:xfrm>
            <a:off x="4773544" y="157646"/>
            <a:ext cx="4229100" cy="4124206"/>
          </a:xfrm>
          <a:prstGeom prst="rect">
            <a:avLst/>
          </a:prstGeom>
          <a:noFill/>
          <a:ln>
            <a:noFill/>
          </a:ln>
        </p:spPr>
        <p:txBody>
          <a:bodyPr wrap="square" rtlCol="0">
            <a:spAutoFit/>
          </a:bodyPr>
          <a:lstStyle/>
          <a:p>
            <a:r>
              <a:rPr lang="en-US" sz="1000" b="1" dirty="0" smtClean="0">
                <a:latin typeface="Bookman Old Style" panose="02050604050505020204" pitchFamily="18" charset="0"/>
              </a:rPr>
              <a:t>Context:</a:t>
            </a:r>
            <a:r>
              <a:rPr lang="en-US" sz="1000" dirty="0" smtClean="0">
                <a:latin typeface="Bookman Old Style" panose="02050604050505020204" pitchFamily="18" charset="0"/>
              </a:rPr>
              <a:t>: </a:t>
            </a:r>
            <a:r>
              <a:rPr lang="en-US" sz="1000" i="1" dirty="0" smtClean="0">
                <a:latin typeface="Bookman Old Style" panose="02050604050505020204" pitchFamily="18" charset="0"/>
              </a:rPr>
              <a:t>What events were occurring during the time period the document was created?  How might this have influenced the source?</a:t>
            </a:r>
          </a:p>
          <a:p>
            <a:endParaRPr lang="en-US" sz="1000" b="1" dirty="0" smtClean="0">
              <a:latin typeface="Bookman Old Style" panose="02050604050505020204" pitchFamily="18" charset="0"/>
            </a:endParaRPr>
          </a:p>
          <a:p>
            <a:pPr lvl="5"/>
            <a:r>
              <a:rPr lang="en-US" sz="1000" b="1" dirty="0" smtClean="0">
                <a:latin typeface="Bookman Old Style" panose="02050604050505020204" pitchFamily="18" charset="0"/>
              </a:rPr>
              <a:t>1903</a:t>
            </a:r>
            <a:r>
              <a:rPr lang="en-US" sz="1000" dirty="0" smtClean="0">
                <a:latin typeface="Bookman Old Style" panose="02050604050505020204" pitchFamily="18" charset="0"/>
              </a:rPr>
              <a:t> </a:t>
            </a:r>
            <a:r>
              <a:rPr lang="en-US" sz="1000" dirty="0">
                <a:latin typeface="Bookman Old Style" panose="02050604050505020204" pitchFamily="18" charset="0"/>
              </a:rPr>
              <a:t>(13 years earlier) Wilbur and Orville Wright make first flight</a:t>
            </a:r>
            <a:r>
              <a:rPr lang="en-US" sz="1000" dirty="0" smtClean="0">
                <a:latin typeface="Bookman Old Style" panose="02050604050505020204" pitchFamily="18" charset="0"/>
              </a:rPr>
              <a:t>.</a:t>
            </a:r>
          </a:p>
          <a:p>
            <a:pPr lvl="5"/>
            <a:endParaRPr lang="en-US" sz="1000" b="1" dirty="0" smtClean="0">
              <a:latin typeface="Bookman Old Style" panose="02050604050505020204" pitchFamily="18" charset="0"/>
            </a:endParaRPr>
          </a:p>
          <a:p>
            <a:pPr lvl="5"/>
            <a:r>
              <a:rPr lang="en-US" sz="1000" b="1" dirty="0" smtClean="0">
                <a:latin typeface="Bookman Old Style" panose="02050604050505020204" pitchFamily="18" charset="0"/>
              </a:rPr>
              <a:t>1914 </a:t>
            </a:r>
            <a:r>
              <a:rPr lang="en-US" sz="1000" dirty="0" smtClean="0">
                <a:latin typeface="Bookman Old Style" panose="02050604050505020204" pitchFamily="18" charset="0"/>
              </a:rPr>
              <a:t>The first commercial flight takes place.</a:t>
            </a:r>
            <a:endParaRPr lang="en-US" sz="1000" b="1" dirty="0">
              <a:latin typeface="Bookman Old Style" panose="02050604050505020204" pitchFamily="18" charset="0"/>
            </a:endParaRPr>
          </a:p>
          <a:p>
            <a:pPr lvl="5"/>
            <a:endParaRPr lang="en-US" sz="1000" b="1" dirty="0" smtClean="0">
              <a:latin typeface="Bookman Old Style" panose="02050604050505020204" pitchFamily="18" charset="0"/>
            </a:endParaRPr>
          </a:p>
          <a:p>
            <a:pPr lvl="5"/>
            <a:r>
              <a:rPr lang="en-US" sz="1000" b="1" dirty="0" smtClean="0">
                <a:latin typeface="Bookman Old Style" panose="02050604050505020204" pitchFamily="18" charset="0"/>
              </a:rPr>
              <a:t>1916</a:t>
            </a:r>
          </a:p>
          <a:p>
            <a:pPr marL="171450" lvl="5" indent="-171450">
              <a:buFont typeface="Arial"/>
              <a:buChar char="•"/>
            </a:pPr>
            <a:r>
              <a:rPr lang="en-US" sz="1000" dirty="0" smtClean="0">
                <a:latin typeface="Bookman Old Style" panose="02050604050505020204" pitchFamily="18" charset="0"/>
              </a:rPr>
              <a:t>Woodrow </a:t>
            </a:r>
            <a:r>
              <a:rPr lang="en-US" sz="1000" dirty="0" smtClean="0">
                <a:latin typeface="Bookman Old Style" panose="02050604050505020204" pitchFamily="18" charset="0"/>
              </a:rPr>
              <a:t>Wilson elected </a:t>
            </a:r>
            <a:r>
              <a:rPr lang="en-US" sz="1000" dirty="0" smtClean="0">
                <a:latin typeface="Bookman Old Style" panose="02050604050505020204" pitchFamily="18" charset="0"/>
              </a:rPr>
              <a:t>as </a:t>
            </a:r>
            <a:r>
              <a:rPr lang="en-US" sz="1000" dirty="0" smtClean="0">
                <a:latin typeface="Bookman Old Style" panose="02050604050505020204" pitchFamily="18" charset="0"/>
              </a:rPr>
              <a:t>president.</a:t>
            </a:r>
            <a:endParaRPr lang="en-US" sz="1000" dirty="0" smtClean="0">
              <a:latin typeface="Bookman Old Style" panose="02050604050505020204" pitchFamily="18" charset="0"/>
            </a:endParaRPr>
          </a:p>
          <a:p>
            <a:pPr marL="171450" lvl="5" indent="-171450">
              <a:buFont typeface="Arial"/>
              <a:buChar char="•"/>
            </a:pPr>
            <a:r>
              <a:rPr lang="en-US" sz="1000" dirty="0" smtClean="0">
                <a:latin typeface="Bookman Old Style" panose="02050604050505020204" pitchFamily="18" charset="0"/>
              </a:rPr>
              <a:t>Jeannette Rankin elected from Montana as first woman to </a:t>
            </a:r>
            <a:r>
              <a:rPr lang="en-US" sz="1000" dirty="0" smtClean="0">
                <a:latin typeface="Bookman Old Style" panose="02050604050505020204" pitchFamily="18" charset="0"/>
              </a:rPr>
              <a:t>Congress.</a:t>
            </a:r>
            <a:endParaRPr lang="en-US" sz="1000" dirty="0" smtClean="0">
              <a:latin typeface="Bookman Old Style" panose="02050604050505020204" pitchFamily="18" charset="0"/>
            </a:endParaRPr>
          </a:p>
          <a:p>
            <a:pPr marL="171450" lvl="5" indent="-171450">
              <a:buFont typeface="Arial"/>
              <a:buChar char="•"/>
            </a:pPr>
            <a:r>
              <a:rPr lang="en-US" sz="1000" dirty="0" smtClean="0">
                <a:latin typeface="Bookman Old Style" panose="02050604050505020204" pitchFamily="18" charset="0"/>
              </a:rPr>
              <a:t>Women have the vote in 11 states, including California.</a:t>
            </a:r>
            <a:endParaRPr lang="en-US" sz="1000" b="1" dirty="0" smtClean="0">
              <a:latin typeface="Bookman Old Style" panose="02050604050505020204" pitchFamily="18" charset="0"/>
            </a:endParaRPr>
          </a:p>
          <a:p>
            <a:endParaRPr lang="en-US" sz="1000" b="1" dirty="0" smtClean="0">
              <a:latin typeface="Bookman Old Style" panose="02050604050505020204" pitchFamily="18" charset="0"/>
            </a:endParaRPr>
          </a:p>
          <a:p>
            <a:r>
              <a:rPr lang="en-US" sz="1000" b="1" dirty="0" smtClean="0">
                <a:latin typeface="Bookman Old Style" panose="02050604050505020204" pitchFamily="18" charset="0"/>
              </a:rPr>
              <a:t>Question: </a:t>
            </a:r>
            <a:r>
              <a:rPr lang="en-US" sz="1000" dirty="0" smtClean="0">
                <a:latin typeface="Bookman Old Style" panose="02050604050505020204" pitchFamily="18" charset="0"/>
              </a:rPr>
              <a:t>Write at least one question you have after investigating this source. </a:t>
            </a:r>
            <a:r>
              <a:rPr lang="en-US" sz="1000" i="1" dirty="0" smtClean="0">
                <a:latin typeface="Bookman Old Style" panose="02050604050505020204" pitchFamily="18" charset="0"/>
              </a:rPr>
              <a:t>What are you confused about?  What new questions does this source raise?</a:t>
            </a:r>
            <a:endParaRPr lang="en-US" sz="1000" dirty="0" smtClean="0">
              <a:latin typeface="Bookman Old Style" panose="02050604050505020204" pitchFamily="18" charset="0"/>
            </a:endParaRPr>
          </a:p>
          <a:p>
            <a:pPr marL="171450" indent="-171450">
              <a:buFont typeface="Arial" panose="020B0604020202020204" pitchFamily="34" charset="0"/>
              <a:buChar char="•"/>
            </a:pPr>
            <a:r>
              <a:rPr lang="en-US" sz="1000" dirty="0" smtClean="0">
                <a:latin typeface="Bookman Old Style" panose="02050604050505020204" pitchFamily="18" charset="0"/>
              </a:rPr>
              <a:t>How common were airplanes? </a:t>
            </a:r>
          </a:p>
          <a:p>
            <a:pPr marL="171450" indent="-171450">
              <a:buFont typeface="Arial" panose="020B0604020202020204" pitchFamily="34" charset="0"/>
              <a:buChar char="•"/>
            </a:pPr>
            <a:r>
              <a:rPr lang="en-US" sz="1000" dirty="0" smtClean="0">
                <a:latin typeface="Bookman Old Style" panose="02050604050505020204" pitchFamily="18" charset="0"/>
              </a:rPr>
              <a:t>Was this type of leaflet drop common? Was it effective? </a:t>
            </a:r>
            <a:endParaRPr lang="en-US" sz="1000" dirty="0">
              <a:latin typeface="Bookman Old Style" panose="02050604050505020204" pitchFamily="18" charset="0"/>
            </a:endParaRPr>
          </a:p>
          <a:p>
            <a:pPr marL="171450" indent="-171450">
              <a:buFont typeface="Arial" panose="020B0604020202020204" pitchFamily="34" charset="0"/>
              <a:buChar char="•"/>
            </a:pPr>
            <a:r>
              <a:rPr lang="en-US" sz="1000" dirty="0" smtClean="0">
                <a:latin typeface="Bookman Old Style" panose="02050604050505020204" pitchFamily="18" charset="0"/>
              </a:rPr>
              <a:t>If women could already vote in  California, why was Hazel </a:t>
            </a:r>
            <a:r>
              <a:rPr lang="en-US" sz="1000" dirty="0" err="1" smtClean="0">
                <a:latin typeface="Bookman Old Style" panose="02050604050505020204" pitchFamily="18" charset="0"/>
              </a:rPr>
              <a:t>Hunkins</a:t>
            </a:r>
            <a:r>
              <a:rPr lang="en-US" sz="1000" dirty="0" smtClean="0">
                <a:latin typeface="Bookman Old Style" panose="02050604050505020204" pitchFamily="18" charset="0"/>
              </a:rPr>
              <a:t> leafleting there?</a:t>
            </a:r>
          </a:p>
          <a:p>
            <a:endParaRPr lang="en-US" sz="1000" dirty="0">
              <a:latin typeface="Bookman Old Style" panose="02050604050505020204" pitchFamily="18" charset="0"/>
            </a:endParaRPr>
          </a:p>
          <a:p>
            <a:r>
              <a:rPr lang="en-US" sz="1000" b="1" dirty="0" smtClean="0">
                <a:latin typeface="Bookman Old Style" panose="02050604050505020204" pitchFamily="18" charset="0"/>
              </a:rPr>
              <a:t>Corroboration</a:t>
            </a:r>
            <a:r>
              <a:rPr lang="en-US" sz="1000" dirty="0" smtClean="0">
                <a:latin typeface="Bookman Old Style" panose="02050604050505020204" pitchFamily="18" charset="0"/>
              </a:rPr>
              <a:t> (Complete after reading the other documents in the case file)</a:t>
            </a:r>
            <a:endParaRPr lang="en-US" sz="1000" dirty="0"/>
          </a:p>
          <a:p>
            <a:endParaRPr lang="en-US" sz="1200" dirty="0"/>
          </a:p>
        </p:txBody>
      </p:sp>
    </p:spTree>
    <p:extLst>
      <p:ext uri="{BB962C8B-B14F-4D97-AF65-F5344CB8AC3E}">
        <p14:creationId xmlns:p14="http://schemas.microsoft.com/office/powerpoint/2010/main" val="32977420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 name="Shape 47"/>
          <p:cNvPicPr preferRelativeResize="0"/>
          <p:nvPr/>
        </p:nvPicPr>
        <p:blipFill>
          <a:blip r:embed="rId3">
            <a:alphaModFix/>
          </a:blip>
          <a:srcRect l="3375" t="9114" r="3375"/>
          <a:stretch>
            <a:fillRect/>
          </a:stretch>
        </p:blipFill>
        <p:spPr>
          <a:xfrm>
            <a:off x="1187034" y="595405"/>
            <a:ext cx="6769932" cy="4072284"/>
          </a:xfrm>
          <a:prstGeom prst="rect">
            <a:avLst/>
          </a:prstGeom>
          <a:ln>
            <a:noFill/>
          </a:ln>
          <a:effectLst>
            <a:outerShdw blurRad="190500" algn="tl" rotWithShape="0">
              <a:srgbClr val="000000">
                <a:alpha val="70000"/>
              </a:srgbClr>
            </a:outerShdw>
          </a:effectLst>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90830"/>
            <a:ext cx="4267200" cy="4684069"/>
          </a:xfrm>
          <a:noFill/>
          <a:ln w="3175" cmpd="sng">
            <a:noFill/>
          </a:ln>
        </p:spPr>
        <p:txBody>
          <a:bodyPr>
            <a:normAutofit/>
          </a:bodyPr>
          <a:lstStyle/>
          <a:p>
            <a:pPr marL="0" lvl="0" indent="0">
              <a:spcAft>
                <a:spcPts val="0"/>
              </a:spcAft>
              <a:buNone/>
            </a:pPr>
            <a:r>
              <a:rPr lang="en-US" sz="1000" b="1" dirty="0" smtClean="0">
                <a:latin typeface="Bookman Old Style" panose="02050604050505020204" pitchFamily="18" charset="0"/>
                <a:cs typeface="Arial"/>
              </a:rPr>
              <a:t>Title of Document</a:t>
            </a:r>
            <a:r>
              <a:rPr lang="en-US" sz="1000" dirty="0" smtClean="0">
                <a:latin typeface="Bookman Old Style" panose="02050604050505020204" pitchFamily="18" charset="0"/>
                <a:cs typeface="Arial"/>
              </a:rPr>
              <a:t>: Envelope</a:t>
            </a:r>
          </a:p>
          <a:p>
            <a:pPr marL="0" indent="0">
              <a:spcAft>
                <a:spcPts val="0"/>
              </a:spcAft>
              <a:buNone/>
            </a:pPr>
            <a:r>
              <a:rPr lang="en-US" sz="1000" b="1" dirty="0" smtClean="0">
                <a:latin typeface="Bookman Old Style" panose="02050604050505020204" pitchFamily="18" charset="0"/>
                <a:cs typeface="Arial"/>
              </a:rPr>
              <a:t>Creator: </a:t>
            </a:r>
            <a:r>
              <a:rPr lang="en-US" sz="1000" dirty="0" smtClean="0">
                <a:latin typeface="Bookman Old Style" panose="02050604050505020204" pitchFamily="18" charset="0"/>
                <a:cs typeface="Arial"/>
              </a:rPr>
              <a:t>Hazel </a:t>
            </a:r>
            <a:r>
              <a:rPr lang="en-US" sz="1000" dirty="0" err="1" smtClean="0">
                <a:latin typeface="Bookman Old Style" panose="02050604050505020204" pitchFamily="18" charset="0"/>
                <a:cs typeface="Arial"/>
              </a:rPr>
              <a:t>Hunkins</a:t>
            </a:r>
            <a:endParaRPr lang="en-US" sz="1000" dirty="0">
              <a:latin typeface="Bookman Old Style" panose="02050604050505020204" pitchFamily="18" charset="0"/>
              <a:cs typeface="Arial"/>
            </a:endParaRPr>
          </a:p>
          <a:p>
            <a:pPr marL="0" indent="0">
              <a:spcAft>
                <a:spcPts val="0"/>
              </a:spcAft>
              <a:buNone/>
            </a:pPr>
            <a:r>
              <a:rPr lang="en-US" sz="1000" b="1" dirty="0" smtClean="0">
                <a:latin typeface="Bookman Old Style" panose="02050604050505020204" pitchFamily="18" charset="0"/>
                <a:cs typeface="Arial"/>
              </a:rPr>
              <a:t>Date Created</a:t>
            </a:r>
            <a:r>
              <a:rPr lang="en-US" sz="1000" dirty="0" smtClean="0">
                <a:latin typeface="Bookman Old Style" panose="02050604050505020204" pitchFamily="18" charset="0"/>
                <a:cs typeface="Arial"/>
              </a:rPr>
              <a:t>:  Jan 5, 1917</a:t>
            </a:r>
          </a:p>
          <a:p>
            <a:pPr marL="0">
              <a:spcAft>
                <a:spcPts val="0"/>
              </a:spcAft>
            </a:pPr>
            <a:endParaRPr lang="en-US" sz="1000" dirty="0">
              <a:latin typeface="Bookman Old Style" panose="02050604050505020204" pitchFamily="18" charset="0"/>
              <a:cs typeface="Arial"/>
            </a:endParaRPr>
          </a:p>
          <a:p>
            <a:pPr marL="0" indent="0">
              <a:spcAft>
                <a:spcPts val="0"/>
              </a:spcAft>
              <a:buNone/>
            </a:pPr>
            <a:r>
              <a:rPr lang="en-US" sz="1000" b="1" dirty="0" smtClean="0">
                <a:latin typeface="Bookman Old Style" panose="02050604050505020204" pitchFamily="18" charset="0"/>
                <a:cs typeface="Arial"/>
              </a:rPr>
              <a:t>Content</a:t>
            </a:r>
            <a:r>
              <a:rPr lang="en-US" sz="1000" dirty="0" smtClean="0">
                <a:latin typeface="Bookman Old Style" panose="02050604050505020204" pitchFamily="18" charset="0"/>
                <a:cs typeface="Arial"/>
              </a:rPr>
              <a:t>: </a:t>
            </a:r>
            <a:r>
              <a:rPr lang="en-US" sz="1000" dirty="0" smtClean="0">
                <a:latin typeface="Bookman Old Style" panose="02050604050505020204" pitchFamily="18" charset="0"/>
                <a:cs typeface="Arial"/>
              </a:rPr>
              <a:t>Two </a:t>
            </a:r>
            <a:r>
              <a:rPr lang="en-US" sz="1000" dirty="0" smtClean="0">
                <a:latin typeface="Bookman Old Style" panose="02050604050505020204" pitchFamily="18" charset="0"/>
                <a:cs typeface="Arial"/>
              </a:rPr>
              <a:t>green, </a:t>
            </a:r>
            <a:r>
              <a:rPr lang="en-US" sz="1000" dirty="0" smtClean="0">
                <a:latin typeface="Bookman Old Style" panose="02050604050505020204" pitchFamily="18" charset="0"/>
                <a:cs typeface="Arial"/>
              </a:rPr>
              <a:t>one-cent </a:t>
            </a:r>
            <a:r>
              <a:rPr lang="en-US" sz="1000" dirty="0" smtClean="0">
                <a:latin typeface="Bookman Old Style" panose="02050604050505020204" pitchFamily="18" charset="0"/>
                <a:cs typeface="Arial"/>
              </a:rPr>
              <a:t>US postage stamps, </a:t>
            </a:r>
            <a:r>
              <a:rPr lang="en-US" sz="1000" dirty="0" smtClean="0">
                <a:latin typeface="Bookman Old Style" panose="02050604050505020204" pitchFamily="18" charset="0"/>
                <a:cs typeface="Arial"/>
              </a:rPr>
              <a:t>one</a:t>
            </a:r>
            <a:r>
              <a:rPr lang="en-US" sz="1000" dirty="0" smtClean="0">
                <a:latin typeface="Bookman Old Style" panose="02050604050505020204" pitchFamily="18" charset="0"/>
                <a:cs typeface="Arial"/>
              </a:rPr>
              <a:t> </a:t>
            </a:r>
            <a:r>
              <a:rPr lang="en-US" sz="1000" dirty="0" smtClean="0">
                <a:latin typeface="Bookman Old Style" panose="02050604050505020204" pitchFamily="18" charset="0"/>
                <a:cs typeface="Arial"/>
              </a:rPr>
              <a:t>torn.  </a:t>
            </a:r>
            <a:r>
              <a:rPr lang="en-US" sz="1000" dirty="0" smtClean="0">
                <a:latin typeface="Bookman Old Style" panose="02050604050505020204" pitchFamily="18" charset="0"/>
                <a:cs typeface="Arial"/>
              </a:rPr>
              <a:t>The </a:t>
            </a:r>
            <a:r>
              <a:rPr lang="en-US" sz="1000" dirty="0" smtClean="0">
                <a:latin typeface="Bookman Old Style" panose="02050604050505020204" pitchFamily="18" charset="0"/>
                <a:cs typeface="Arial"/>
              </a:rPr>
              <a:t>return address reads “</a:t>
            </a:r>
            <a:r>
              <a:rPr lang="en-US" sz="1000" dirty="0" smtClean="0">
                <a:latin typeface="Bookman Old Style" panose="02050604050505020204" pitchFamily="18" charset="0"/>
                <a:cs typeface="Arial"/>
              </a:rPr>
              <a:t>National </a:t>
            </a:r>
            <a:r>
              <a:rPr lang="en-US" sz="1000" dirty="0" smtClean="0">
                <a:latin typeface="Bookman Old Style" panose="02050604050505020204" pitchFamily="18" charset="0"/>
                <a:cs typeface="Arial"/>
              </a:rPr>
              <a:t>Women’s Party, California’s Branch Headquarters, Room 1015 St Francis Hotel, San Francisco, </a:t>
            </a:r>
            <a:r>
              <a:rPr lang="en-US" sz="1000" dirty="0" smtClean="0">
                <a:latin typeface="Bookman Old Style" panose="02050604050505020204" pitchFamily="18" charset="0"/>
                <a:cs typeface="Arial"/>
              </a:rPr>
              <a:t>CA  [Logo </a:t>
            </a:r>
            <a:r>
              <a:rPr lang="en-US" sz="1000" dirty="0" smtClean="0">
                <a:latin typeface="Bookman Old Style" panose="02050604050505020204" pitchFamily="18" charset="0"/>
                <a:cs typeface="Arial"/>
              </a:rPr>
              <a:t>and #</a:t>
            </a:r>
            <a:r>
              <a:rPr lang="en-US" sz="1000" dirty="0" smtClean="0">
                <a:latin typeface="Bookman Old Style" panose="02050604050505020204" pitchFamily="18" charset="0"/>
                <a:cs typeface="Arial"/>
              </a:rPr>
              <a:t>16],” </a:t>
            </a:r>
            <a:r>
              <a:rPr lang="en-US" sz="1000" dirty="0" smtClean="0">
                <a:latin typeface="Bookman Old Style" panose="02050604050505020204" pitchFamily="18" charset="0"/>
                <a:cs typeface="Arial"/>
              </a:rPr>
              <a:t>Two </a:t>
            </a:r>
            <a:r>
              <a:rPr lang="en-US" sz="1000" dirty="0" smtClean="0">
                <a:latin typeface="Bookman Old Style" panose="02050604050505020204" pitchFamily="18" charset="0"/>
                <a:cs typeface="Arial"/>
              </a:rPr>
              <a:t>postmarks: </a:t>
            </a:r>
            <a:r>
              <a:rPr lang="en-US" sz="1000" dirty="0" smtClean="0">
                <a:latin typeface="Bookman Old Style" panose="02050604050505020204" pitchFamily="18" charset="0"/>
                <a:cs typeface="Arial"/>
              </a:rPr>
              <a:t>one </a:t>
            </a:r>
            <a:r>
              <a:rPr lang="en-US" sz="1000" dirty="0" smtClean="0">
                <a:latin typeface="Bookman Old Style" panose="02050604050505020204" pitchFamily="18" charset="0"/>
                <a:cs typeface="Arial"/>
              </a:rPr>
              <a:t>unreadable, and the other shows </a:t>
            </a:r>
            <a:r>
              <a:rPr lang="en-US" sz="1000" dirty="0" smtClean="0">
                <a:latin typeface="Bookman Old Style" panose="02050604050505020204" pitchFamily="18" charset="0"/>
                <a:cs typeface="Arial"/>
              </a:rPr>
              <a:t>Washington, DC Jan 5 </a:t>
            </a:r>
            <a:r>
              <a:rPr lang="en-US" sz="1000" dirty="0" smtClean="0">
                <a:latin typeface="Bookman Old Style" panose="02050604050505020204" pitchFamily="18" charset="0"/>
                <a:cs typeface="Arial"/>
              </a:rPr>
              <a:t>(?)  </a:t>
            </a:r>
            <a:r>
              <a:rPr lang="en-US" sz="1000" dirty="0" smtClean="0">
                <a:latin typeface="Bookman Old Style" panose="02050604050505020204" pitchFamily="18" charset="0"/>
                <a:cs typeface="Arial"/>
              </a:rPr>
              <a:t>2:30  below stamps the year 1917 appears twice. Addressed to: Mrs. E. L. </a:t>
            </a:r>
            <a:r>
              <a:rPr lang="en-US" sz="1000" dirty="0" err="1" smtClean="0">
                <a:latin typeface="Bookman Old Style" panose="02050604050505020204" pitchFamily="18" charset="0"/>
                <a:cs typeface="Arial"/>
              </a:rPr>
              <a:t>Hunkins</a:t>
            </a:r>
            <a:r>
              <a:rPr lang="en-US" sz="1000" dirty="0" smtClean="0">
                <a:latin typeface="Bookman Old Style" panose="02050604050505020204" pitchFamily="18" charset="0"/>
                <a:cs typeface="Arial"/>
              </a:rPr>
              <a:t>, 218 North  Billings, MT. </a:t>
            </a:r>
            <a:r>
              <a:rPr lang="en-US" sz="1000" dirty="0" smtClean="0">
                <a:latin typeface="Bookman Old Style" panose="02050604050505020204" pitchFamily="18" charset="0"/>
                <a:cs typeface="Arial"/>
              </a:rPr>
              <a:t>The right edge </a:t>
            </a:r>
            <a:r>
              <a:rPr lang="en-US" sz="1000" dirty="0" smtClean="0">
                <a:latin typeface="Bookman Old Style" panose="02050604050505020204" pitchFamily="18" charset="0"/>
                <a:cs typeface="Arial"/>
              </a:rPr>
              <a:t>of </a:t>
            </a:r>
            <a:r>
              <a:rPr lang="en-US" sz="1000" dirty="0" smtClean="0">
                <a:latin typeface="Bookman Old Style" panose="02050604050505020204" pitchFamily="18" charset="0"/>
                <a:cs typeface="Arial"/>
              </a:rPr>
              <a:t>the envelope is torn.</a:t>
            </a:r>
            <a:endParaRPr lang="en-US" sz="1000" dirty="0">
              <a:latin typeface="Bookman Old Style" panose="02050604050505020204" pitchFamily="18" charset="0"/>
              <a:cs typeface="Arial"/>
            </a:endParaRPr>
          </a:p>
          <a:p>
            <a:pPr marL="0">
              <a:spcAft>
                <a:spcPts val="0"/>
              </a:spcAft>
            </a:pPr>
            <a:endParaRPr lang="en-US" sz="1000" dirty="0" smtClean="0">
              <a:latin typeface="Bookman Old Style" panose="02050604050505020204" pitchFamily="18" charset="0"/>
              <a:cs typeface="Arial"/>
            </a:endParaRPr>
          </a:p>
          <a:p>
            <a:pPr marL="0" indent="0">
              <a:spcAft>
                <a:spcPts val="0"/>
              </a:spcAft>
              <a:buNone/>
            </a:pPr>
            <a:r>
              <a:rPr lang="en-US" sz="1000" b="1" dirty="0" smtClean="0">
                <a:latin typeface="Bookman Old Style" panose="02050604050505020204" pitchFamily="18" charset="0"/>
                <a:cs typeface="Arial"/>
              </a:rPr>
              <a:t>Subtext</a:t>
            </a:r>
            <a:r>
              <a:rPr lang="en-US" sz="1000" dirty="0" smtClean="0">
                <a:latin typeface="Bookman Old Style" panose="02050604050505020204" pitchFamily="18" charset="0"/>
                <a:cs typeface="Arial"/>
              </a:rPr>
              <a:t>: </a:t>
            </a:r>
          </a:p>
          <a:p>
            <a:pPr marL="0" indent="-171450">
              <a:spcAft>
                <a:spcPts val="0"/>
              </a:spcAft>
              <a:buFont typeface="Arial" panose="020B0604020202020204" pitchFamily="34" charset="0"/>
              <a:buChar char="•"/>
            </a:pPr>
            <a:r>
              <a:rPr lang="en-US" sz="1000" i="1" dirty="0" smtClean="0">
                <a:latin typeface="Bookman Old Style" panose="02050604050505020204" pitchFamily="18" charset="0"/>
                <a:cs typeface="Arial"/>
              </a:rPr>
              <a:t>How close to the event depicted was the source created (both time and place?) </a:t>
            </a:r>
            <a:r>
              <a:rPr lang="en-US" sz="1000" dirty="0" smtClean="0">
                <a:latin typeface="Bookman Old Style" panose="02050604050505020204" pitchFamily="18" charset="0"/>
                <a:cs typeface="Arial"/>
              </a:rPr>
              <a:t>Immediate – envelope return address is different from postmark [where envelope mailed]</a:t>
            </a:r>
            <a:endParaRPr lang="en-US" sz="1000" dirty="0">
              <a:latin typeface="Bookman Old Style" panose="02050604050505020204" pitchFamily="18" charset="0"/>
              <a:cs typeface="Arial"/>
            </a:endParaRPr>
          </a:p>
          <a:p>
            <a:pPr marL="0" indent="-171450">
              <a:spcAft>
                <a:spcPts val="0"/>
              </a:spcAft>
              <a:buFont typeface="Arial" panose="020B0604020202020204" pitchFamily="34" charset="0"/>
              <a:buChar char="•"/>
            </a:pPr>
            <a:r>
              <a:rPr lang="en-US" sz="1000" i="1" dirty="0" smtClean="0">
                <a:latin typeface="Bookman Old Style" panose="02050604050505020204" pitchFamily="18" charset="0"/>
                <a:cs typeface="Arial"/>
              </a:rPr>
              <a:t>Why was the item created?</a:t>
            </a:r>
            <a:r>
              <a:rPr lang="en-US" sz="1000" dirty="0">
                <a:latin typeface="Bookman Old Style" panose="02050604050505020204" pitchFamily="18" charset="0"/>
                <a:cs typeface="Arial"/>
              </a:rPr>
              <a:t> </a:t>
            </a:r>
            <a:r>
              <a:rPr lang="en-US" sz="1000" dirty="0" smtClean="0">
                <a:latin typeface="Bookman Old Style" panose="02050604050505020204" pitchFamily="18" charset="0"/>
              </a:rPr>
              <a:t>What </a:t>
            </a:r>
            <a:r>
              <a:rPr lang="en-US" sz="1000" dirty="0">
                <a:latin typeface="Bookman Old Style" panose="02050604050505020204" pitchFamily="18" charset="0"/>
              </a:rPr>
              <a:t>was its purpose? </a:t>
            </a:r>
            <a:r>
              <a:rPr lang="en-US" sz="1000" dirty="0" smtClean="0">
                <a:latin typeface="Bookman Old Style" panose="02050604050505020204" pitchFamily="18" charset="0"/>
              </a:rPr>
              <a:t>To direct </a:t>
            </a:r>
            <a:r>
              <a:rPr lang="en-US" sz="1000" dirty="0" smtClean="0">
                <a:latin typeface="Bookman Old Style" panose="02050604050505020204" pitchFamily="18" charset="0"/>
              </a:rPr>
              <a:t>a letter </a:t>
            </a:r>
            <a:r>
              <a:rPr lang="en-US" sz="1000" dirty="0" smtClean="0">
                <a:latin typeface="Bookman Old Style" panose="02050604050505020204" pitchFamily="18" charset="0"/>
              </a:rPr>
              <a:t>to E.L Hunkins (family member?)</a:t>
            </a:r>
            <a:endParaRPr lang="en-US" sz="1000" dirty="0">
              <a:latin typeface="Bookman Old Style" panose="02050604050505020204" pitchFamily="18" charset="0"/>
            </a:endParaRPr>
          </a:p>
          <a:p>
            <a:pPr marL="0" indent="-171450">
              <a:spcAft>
                <a:spcPts val="0"/>
              </a:spcAft>
              <a:buFont typeface="Arial" panose="020B0604020202020204" pitchFamily="34" charset="0"/>
              <a:buChar char="•"/>
            </a:pPr>
            <a:r>
              <a:rPr lang="en-US" sz="1000" i="1" dirty="0">
                <a:latin typeface="Bookman Old Style" panose="02050604050505020204" pitchFamily="18" charset="0"/>
              </a:rPr>
              <a:t>Who was the intended audience</a:t>
            </a:r>
            <a:r>
              <a:rPr lang="en-US" sz="1000" i="1" dirty="0" smtClean="0">
                <a:latin typeface="Bookman Old Style" panose="02050604050505020204" pitchFamily="18" charset="0"/>
              </a:rPr>
              <a:t>?</a:t>
            </a:r>
            <a:r>
              <a:rPr lang="en-US" sz="1000" dirty="0" smtClean="0">
                <a:latin typeface="Bookman Old Style" panose="02050604050505020204" pitchFamily="18" charset="0"/>
              </a:rPr>
              <a:t> Post office personnel, the person receiving the letter.</a:t>
            </a:r>
          </a:p>
          <a:p>
            <a:pPr marL="0" indent="-171450">
              <a:spcAft>
                <a:spcPts val="0"/>
              </a:spcAft>
              <a:buFont typeface="Arial" panose="020B0604020202020204" pitchFamily="34" charset="0"/>
              <a:buChar char="•"/>
            </a:pPr>
            <a:r>
              <a:rPr lang="en-US" sz="1000" i="1" dirty="0" smtClean="0">
                <a:latin typeface="Bookman Old Style" panose="02050604050505020204" pitchFamily="18" charset="0"/>
              </a:rPr>
              <a:t>Does this document exhibit a point of view or bias? </a:t>
            </a:r>
            <a:r>
              <a:rPr lang="en-US" sz="1000" dirty="0" smtClean="0">
                <a:latin typeface="Bookman Old Style" panose="02050604050505020204" pitchFamily="18" charset="0"/>
              </a:rPr>
              <a:t>No.</a:t>
            </a:r>
          </a:p>
          <a:p>
            <a:pPr marL="0">
              <a:spcAft>
                <a:spcPts val="0"/>
              </a:spcAft>
            </a:pPr>
            <a:endParaRPr lang="en-US" sz="1000" dirty="0" smtClean="0">
              <a:latin typeface="Bookman Old Style" panose="02050604050505020204" pitchFamily="18" charset="0"/>
            </a:endParaRPr>
          </a:p>
          <a:p>
            <a:pPr marL="0" indent="0">
              <a:spcAft>
                <a:spcPts val="0"/>
              </a:spcAft>
              <a:buNone/>
            </a:pPr>
            <a:r>
              <a:rPr lang="en-US" sz="1000" b="1" dirty="0">
                <a:latin typeface="Bookman Old Style" panose="02050604050505020204" pitchFamily="18" charset="0"/>
              </a:rPr>
              <a:t>Context</a:t>
            </a:r>
            <a:r>
              <a:rPr lang="en-US" sz="1000" dirty="0">
                <a:latin typeface="Bookman Old Style" panose="02050604050505020204" pitchFamily="18" charset="0"/>
              </a:rPr>
              <a:t>: </a:t>
            </a:r>
            <a:r>
              <a:rPr lang="en-US" sz="1000" i="1" dirty="0">
                <a:latin typeface="Bookman Old Style" panose="02050604050505020204" pitchFamily="18" charset="0"/>
              </a:rPr>
              <a:t>What events were occurring during the time period the document was created?  How might this have influenced the source?</a:t>
            </a:r>
          </a:p>
          <a:p>
            <a:pPr marL="0">
              <a:spcAft>
                <a:spcPts val="0"/>
              </a:spcAft>
            </a:pPr>
            <a:endParaRPr lang="en-US" sz="1100" dirty="0" smtClean="0">
              <a:latin typeface="Bookman Old Style" panose="02050604050505020204" pitchFamily="18" charset="0"/>
            </a:endParaRPr>
          </a:p>
        </p:txBody>
      </p:sp>
      <p:sp>
        <p:nvSpPr>
          <p:cNvPr id="5" name="TextBox 4"/>
          <p:cNvSpPr txBox="1"/>
          <p:nvPr/>
        </p:nvSpPr>
        <p:spPr>
          <a:xfrm>
            <a:off x="4711700" y="129204"/>
            <a:ext cx="4229100" cy="4478149"/>
          </a:xfrm>
          <a:prstGeom prst="rect">
            <a:avLst/>
          </a:prstGeom>
          <a:noFill/>
          <a:ln>
            <a:noFill/>
          </a:ln>
        </p:spPr>
        <p:txBody>
          <a:bodyPr wrap="square" rtlCol="0">
            <a:spAutoFit/>
          </a:bodyPr>
          <a:lstStyle/>
          <a:p>
            <a:endParaRPr lang="en-US" sz="1100" b="1" dirty="0" smtClean="0">
              <a:solidFill>
                <a:schemeClr val="tx1"/>
              </a:solidFill>
              <a:latin typeface="Bookman Old Style" panose="02050604050505020204" pitchFamily="18" charset="0"/>
            </a:endParaRPr>
          </a:p>
          <a:p>
            <a:r>
              <a:rPr lang="en-US" sz="1050" b="1" dirty="0" smtClean="0">
                <a:solidFill>
                  <a:schemeClr val="tx1"/>
                </a:solidFill>
                <a:latin typeface="Bookman Old Style" panose="02050604050505020204" pitchFamily="18" charset="0"/>
              </a:rPr>
              <a:t>1917</a:t>
            </a:r>
          </a:p>
          <a:p>
            <a:pPr indent="-171450">
              <a:buFont typeface="Arial"/>
              <a:buChar char="•"/>
            </a:pPr>
            <a:r>
              <a:rPr lang="en-US" sz="1050" dirty="0" smtClean="0">
                <a:solidFill>
                  <a:schemeClr val="tx1"/>
                </a:solidFill>
                <a:latin typeface="Bookman Old Style" panose="02050604050505020204" pitchFamily="18" charset="0"/>
              </a:rPr>
              <a:t>January 10, the National Woman’s Party begins posting “Silent Sentinels” in front of the White </a:t>
            </a:r>
            <a:r>
              <a:rPr lang="en-US" sz="1050" dirty="0" smtClean="0">
                <a:solidFill>
                  <a:schemeClr val="tx1"/>
                </a:solidFill>
                <a:latin typeface="Bookman Old Style" panose="02050604050505020204" pitchFamily="18" charset="0"/>
              </a:rPr>
              <a:t>House. (The start </a:t>
            </a:r>
            <a:r>
              <a:rPr lang="en-US" sz="1050" dirty="0" smtClean="0">
                <a:solidFill>
                  <a:schemeClr val="tx1"/>
                </a:solidFill>
                <a:latin typeface="Bookman Old Style" panose="02050604050505020204" pitchFamily="18" charset="0"/>
              </a:rPr>
              <a:t>of picketing may have brought Hazel Hunkins to D.C. from </a:t>
            </a:r>
            <a:r>
              <a:rPr lang="en-US" sz="1050" dirty="0" smtClean="0">
                <a:solidFill>
                  <a:schemeClr val="tx1"/>
                </a:solidFill>
                <a:latin typeface="Bookman Old Style" panose="02050604050505020204" pitchFamily="18" charset="0"/>
              </a:rPr>
              <a:t>California.)</a:t>
            </a:r>
            <a:endParaRPr lang="en-US" sz="1050" dirty="0" smtClean="0">
              <a:solidFill>
                <a:schemeClr val="tx1"/>
              </a:solidFill>
              <a:latin typeface="Bookman Old Style" panose="02050604050505020204" pitchFamily="18" charset="0"/>
            </a:endParaRPr>
          </a:p>
          <a:p>
            <a:pPr indent="-171450">
              <a:buFont typeface="Arial"/>
              <a:buChar char="•"/>
            </a:pPr>
            <a:r>
              <a:rPr lang="en-US" sz="1050" dirty="0" smtClean="0">
                <a:solidFill>
                  <a:schemeClr val="tx1"/>
                </a:solidFill>
                <a:latin typeface="Bookman Old Style" panose="02050604050505020204" pitchFamily="18" charset="0"/>
              </a:rPr>
              <a:t>April </a:t>
            </a:r>
            <a:r>
              <a:rPr lang="en-US" sz="1050" dirty="0" smtClean="0">
                <a:solidFill>
                  <a:schemeClr val="tx1"/>
                </a:solidFill>
                <a:latin typeface="Bookman Old Style" panose="02050604050505020204" pitchFamily="18" charset="0"/>
              </a:rPr>
              <a:t>2,  </a:t>
            </a:r>
            <a:r>
              <a:rPr lang="en-US" sz="1050" dirty="0" smtClean="0">
                <a:solidFill>
                  <a:schemeClr val="tx1"/>
                </a:solidFill>
                <a:latin typeface="Bookman Old Style" panose="02050604050505020204" pitchFamily="18" charset="0"/>
              </a:rPr>
              <a:t>Woodrow Wilson asks Congress to declare war on </a:t>
            </a:r>
            <a:r>
              <a:rPr lang="en-US" sz="1050" dirty="0" smtClean="0">
                <a:solidFill>
                  <a:schemeClr val="tx1"/>
                </a:solidFill>
                <a:latin typeface="Bookman Old Style" panose="02050604050505020204" pitchFamily="18" charset="0"/>
              </a:rPr>
              <a:t>Germany.</a:t>
            </a:r>
            <a:endParaRPr lang="en-US" sz="1050" dirty="0" smtClean="0">
              <a:solidFill>
                <a:schemeClr val="tx1"/>
              </a:solidFill>
              <a:latin typeface="Bookman Old Style" panose="02050604050505020204" pitchFamily="18" charset="0"/>
            </a:endParaRPr>
          </a:p>
          <a:p>
            <a:endParaRPr lang="en-US" sz="1050" b="1" dirty="0" smtClean="0">
              <a:solidFill>
                <a:schemeClr val="tx1"/>
              </a:solidFill>
              <a:latin typeface="Bookman Old Style" panose="02050604050505020204" pitchFamily="18" charset="0"/>
            </a:endParaRPr>
          </a:p>
          <a:p>
            <a:r>
              <a:rPr lang="en-US" sz="1050" b="1" dirty="0" smtClean="0">
                <a:solidFill>
                  <a:schemeClr val="tx1"/>
                </a:solidFill>
                <a:latin typeface="Bookman Old Style" panose="02050604050505020204" pitchFamily="18" charset="0"/>
              </a:rPr>
              <a:t>1918</a:t>
            </a:r>
          </a:p>
          <a:p>
            <a:pPr indent="-171450">
              <a:buFont typeface="Arial" panose="020B0604020202020204" pitchFamily="34" charset="0"/>
              <a:buChar char="•"/>
            </a:pPr>
            <a:r>
              <a:rPr lang="en-US" sz="1050" dirty="0" smtClean="0">
                <a:solidFill>
                  <a:schemeClr val="tx1"/>
                </a:solidFill>
                <a:latin typeface="Bookman Old Style" panose="02050604050505020204" pitchFamily="18" charset="0"/>
              </a:rPr>
              <a:t>US Post Office begins offering “air </a:t>
            </a:r>
            <a:r>
              <a:rPr lang="en-US" sz="1050" dirty="0" smtClean="0">
                <a:solidFill>
                  <a:schemeClr val="tx1"/>
                </a:solidFill>
                <a:latin typeface="Bookman Old Style" panose="02050604050505020204" pitchFamily="18" charset="0"/>
              </a:rPr>
              <a:t>mail.”</a:t>
            </a:r>
            <a:endParaRPr lang="en-US" sz="1050" dirty="0" smtClean="0">
              <a:solidFill>
                <a:schemeClr val="tx1"/>
              </a:solidFill>
              <a:latin typeface="Bookman Old Style" panose="02050604050505020204" pitchFamily="18" charset="0"/>
            </a:endParaRPr>
          </a:p>
          <a:p>
            <a:endParaRPr lang="en-US" sz="1050" b="1" dirty="0">
              <a:solidFill>
                <a:schemeClr val="tx1"/>
              </a:solidFill>
              <a:latin typeface="Bookman Old Style" panose="02050604050505020204" pitchFamily="18" charset="0"/>
            </a:endParaRPr>
          </a:p>
          <a:p>
            <a:r>
              <a:rPr lang="en-US" sz="1050" b="1" dirty="0" smtClean="0">
                <a:solidFill>
                  <a:schemeClr val="tx1"/>
                </a:solidFill>
                <a:latin typeface="Bookman Old Style" panose="02050604050505020204" pitchFamily="18" charset="0"/>
              </a:rPr>
              <a:t>Question:</a:t>
            </a:r>
            <a:r>
              <a:rPr lang="en-US" sz="1050" dirty="0" smtClean="0">
                <a:solidFill>
                  <a:schemeClr val="tx1"/>
                </a:solidFill>
                <a:latin typeface="Bookman Old Style" panose="02050604050505020204" pitchFamily="18" charset="0"/>
              </a:rPr>
              <a:t> Write at least one question you have after investigating this source.  </a:t>
            </a:r>
            <a:r>
              <a:rPr lang="en-US" sz="1050" i="1" dirty="0" smtClean="0">
                <a:solidFill>
                  <a:schemeClr val="tx1"/>
                </a:solidFill>
                <a:latin typeface="Bookman Old Style" panose="02050604050505020204" pitchFamily="18" charset="0"/>
              </a:rPr>
              <a:t>What are you confused about?  What new questions does this source raise?</a:t>
            </a:r>
            <a:endParaRPr lang="en-US" sz="1050" dirty="0" smtClean="0">
              <a:solidFill>
                <a:schemeClr val="tx1"/>
              </a:solidFill>
              <a:latin typeface="Bookman Old Style" panose="02050604050505020204" pitchFamily="18" charset="0"/>
            </a:endParaRPr>
          </a:p>
          <a:p>
            <a:pPr indent="-171450">
              <a:buFont typeface="Arial" panose="020B0604020202020204" pitchFamily="34" charset="0"/>
              <a:buChar char="•"/>
            </a:pPr>
            <a:r>
              <a:rPr lang="en-US" sz="1050" dirty="0" smtClean="0">
                <a:solidFill>
                  <a:schemeClr val="tx1"/>
                </a:solidFill>
                <a:latin typeface="Bookman Old Style" panose="02050604050505020204" pitchFamily="18" charset="0"/>
              </a:rPr>
              <a:t>Why is </a:t>
            </a:r>
            <a:r>
              <a:rPr lang="en-US" sz="1050" dirty="0" smtClean="0">
                <a:solidFill>
                  <a:schemeClr val="tx1"/>
                </a:solidFill>
                <a:latin typeface="Bookman Old Style" panose="02050604050505020204" pitchFamily="18" charset="0"/>
              </a:rPr>
              <a:t>the stationery </a:t>
            </a:r>
            <a:r>
              <a:rPr lang="en-US" sz="1050" dirty="0" smtClean="0">
                <a:solidFill>
                  <a:schemeClr val="tx1"/>
                </a:solidFill>
                <a:latin typeface="Bookman Old Style" panose="02050604050505020204" pitchFamily="18" charset="0"/>
              </a:rPr>
              <a:t>from San Francisco when </a:t>
            </a:r>
            <a:r>
              <a:rPr lang="en-US" sz="1050" dirty="0" smtClean="0">
                <a:solidFill>
                  <a:schemeClr val="tx1"/>
                </a:solidFill>
                <a:latin typeface="Bookman Old Style" panose="02050604050505020204" pitchFamily="18" charset="0"/>
              </a:rPr>
              <a:t>the letter </a:t>
            </a:r>
            <a:r>
              <a:rPr lang="en-US" sz="1050" dirty="0" smtClean="0">
                <a:solidFill>
                  <a:schemeClr val="tx1"/>
                </a:solidFill>
                <a:latin typeface="Bookman Old Style" panose="02050604050505020204" pitchFamily="18" charset="0"/>
              </a:rPr>
              <a:t>was mailed from </a:t>
            </a:r>
            <a:r>
              <a:rPr lang="en-US" sz="1050" dirty="0" smtClean="0">
                <a:solidFill>
                  <a:schemeClr val="tx1"/>
                </a:solidFill>
                <a:latin typeface="Bookman Old Style" panose="02050604050505020204" pitchFamily="18" charset="0"/>
              </a:rPr>
              <a:t>D.C.?</a:t>
            </a:r>
            <a:endParaRPr lang="en-US" sz="1050" dirty="0" smtClean="0">
              <a:solidFill>
                <a:schemeClr val="tx1"/>
              </a:solidFill>
              <a:latin typeface="Bookman Old Style" panose="02050604050505020204" pitchFamily="18" charset="0"/>
            </a:endParaRPr>
          </a:p>
          <a:p>
            <a:pPr indent="-171450">
              <a:buFont typeface="Arial" panose="020B0604020202020204" pitchFamily="34" charset="0"/>
              <a:buChar char="•"/>
            </a:pPr>
            <a:r>
              <a:rPr lang="en-US" sz="1050" dirty="0" smtClean="0">
                <a:solidFill>
                  <a:schemeClr val="tx1"/>
                </a:solidFill>
                <a:latin typeface="Bookman Old Style" panose="02050604050505020204" pitchFamily="18" charset="0"/>
              </a:rPr>
              <a:t>How long did it take a letter to get from D.C. to Montana? Were there faster ways of communicating?</a:t>
            </a:r>
          </a:p>
          <a:p>
            <a:endParaRPr lang="en-US" sz="1050" dirty="0">
              <a:solidFill>
                <a:schemeClr val="tx1"/>
              </a:solidFill>
              <a:latin typeface="Bookman Old Style" panose="02050604050505020204" pitchFamily="18" charset="0"/>
            </a:endParaRPr>
          </a:p>
          <a:p>
            <a:r>
              <a:rPr lang="en-US" sz="1050" b="1" dirty="0" smtClean="0">
                <a:solidFill>
                  <a:schemeClr val="tx1"/>
                </a:solidFill>
                <a:latin typeface="Bookman Old Style" panose="02050604050505020204" pitchFamily="18" charset="0"/>
              </a:rPr>
              <a:t>Corroboration</a:t>
            </a:r>
            <a:r>
              <a:rPr lang="en-US" sz="1050" dirty="0" smtClean="0">
                <a:solidFill>
                  <a:schemeClr val="tx1"/>
                </a:solidFill>
                <a:latin typeface="Bookman Old Style" panose="02050604050505020204" pitchFamily="18" charset="0"/>
              </a:rPr>
              <a:t> (Complete after reading the other documents in the case file</a:t>
            </a:r>
            <a:r>
              <a:rPr lang="en-US" sz="1050" dirty="0" smtClean="0">
                <a:solidFill>
                  <a:schemeClr val="tx1"/>
                </a:solidFill>
                <a:latin typeface="Bookman Old Style" panose="02050604050505020204" pitchFamily="18" charset="0"/>
              </a:rPr>
              <a:t>):</a:t>
            </a:r>
            <a:endParaRPr lang="en-US" sz="1050" dirty="0" smtClean="0">
              <a:solidFill>
                <a:schemeClr val="tx1"/>
              </a:solidFill>
              <a:latin typeface="Bookman Old Style" panose="02050604050505020204" pitchFamily="18" charset="0"/>
            </a:endParaRPr>
          </a:p>
          <a:p>
            <a:pPr indent="-171450">
              <a:buFont typeface="Arial" panose="020B0604020202020204" pitchFamily="34" charset="0"/>
              <a:buChar char="•"/>
            </a:pPr>
            <a:r>
              <a:rPr lang="en-US" sz="1050" dirty="0" smtClean="0">
                <a:solidFill>
                  <a:schemeClr val="tx1"/>
                </a:solidFill>
                <a:latin typeface="Bookman Old Style" panose="02050604050505020204" pitchFamily="18" charset="0"/>
              </a:rPr>
              <a:t>The caption on the airplane </a:t>
            </a:r>
            <a:r>
              <a:rPr lang="en-US" sz="1050" dirty="0" smtClean="0">
                <a:solidFill>
                  <a:schemeClr val="tx1"/>
                </a:solidFill>
                <a:latin typeface="Bookman Old Style" panose="02050604050505020204" pitchFamily="18" charset="0"/>
              </a:rPr>
              <a:t>picture notes location as San Fransisco, 1916. Return address on envelope is San </a:t>
            </a:r>
            <a:r>
              <a:rPr lang="en-US" sz="1050" dirty="0" err="1" smtClean="0">
                <a:solidFill>
                  <a:schemeClr val="tx1"/>
                </a:solidFill>
                <a:latin typeface="Bookman Old Style" panose="02050604050505020204" pitchFamily="18" charset="0"/>
              </a:rPr>
              <a:t>Fransisco</a:t>
            </a:r>
            <a:r>
              <a:rPr lang="en-US" sz="1050" dirty="0" smtClean="0">
                <a:solidFill>
                  <a:schemeClr val="tx1"/>
                </a:solidFill>
                <a:latin typeface="Bookman Old Style" panose="02050604050505020204" pitchFamily="18" charset="0"/>
              </a:rPr>
              <a:t>, but the </a:t>
            </a:r>
            <a:r>
              <a:rPr lang="en-US" sz="1050" dirty="0" smtClean="0">
                <a:solidFill>
                  <a:schemeClr val="tx1"/>
                </a:solidFill>
                <a:latin typeface="Bookman Old Style" panose="02050604050505020204" pitchFamily="18" charset="0"/>
              </a:rPr>
              <a:t>postmark is </a:t>
            </a:r>
            <a:r>
              <a:rPr lang="en-US" sz="1050" dirty="0" smtClean="0">
                <a:solidFill>
                  <a:schemeClr val="tx1"/>
                </a:solidFill>
                <a:latin typeface="Bookman Old Style" panose="02050604050505020204" pitchFamily="18" charset="0"/>
              </a:rPr>
              <a:t>D.C</a:t>
            </a:r>
            <a:r>
              <a:rPr lang="en-US" sz="1050" dirty="0" smtClean="0">
                <a:solidFill>
                  <a:schemeClr val="tx1"/>
                </a:solidFill>
                <a:latin typeface="Bookman Old Style" panose="02050604050505020204" pitchFamily="18" charset="0"/>
              </a:rPr>
              <a:t>., </a:t>
            </a:r>
            <a:r>
              <a:rPr lang="en-US" sz="1050" dirty="0" smtClean="0">
                <a:solidFill>
                  <a:schemeClr val="tx1"/>
                </a:solidFill>
                <a:latin typeface="Bookman Old Style" panose="02050604050505020204" pitchFamily="18" charset="0"/>
              </a:rPr>
              <a:t>January 1917.</a:t>
            </a:r>
            <a:endParaRPr lang="en-US" sz="1050" dirty="0" smtClean="0">
              <a:solidFill>
                <a:schemeClr val="tx1"/>
              </a:solidFill>
              <a:latin typeface="Bookman Old Style" panose="02050604050505020204" pitchFamily="18" charset="0"/>
            </a:endParaRPr>
          </a:p>
          <a:p>
            <a:pPr indent="-171450">
              <a:buFont typeface="Arial" panose="020B0604020202020204" pitchFamily="34" charset="0"/>
              <a:buChar char="•"/>
            </a:pPr>
            <a:endParaRPr lang="en-US" sz="1100" dirty="0">
              <a:solidFill>
                <a:schemeClr val="tx1"/>
              </a:solidFill>
              <a:latin typeface="Bookman Old Style" panose="02050604050505020204" pitchFamily="18" charset="0"/>
            </a:endParaRPr>
          </a:p>
          <a:p>
            <a:endParaRPr lang="en-US" sz="11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866795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Shape 52"/>
          <p:cNvPicPr preferRelativeResize="0"/>
          <p:nvPr/>
        </p:nvPicPr>
        <p:blipFill>
          <a:blip r:embed="rId3">
            <a:alphaModFix/>
            <a:extLst/>
          </a:blip>
          <a:stretch>
            <a:fillRect/>
          </a:stretch>
        </p:blipFill>
        <p:spPr>
          <a:xfrm>
            <a:off x="2736657" y="198782"/>
            <a:ext cx="3670687" cy="4644479"/>
          </a:xfrm>
          <a:prstGeom prst="rect">
            <a:avLst/>
          </a:prstGeom>
          <a:ln w="38100" cap="sq">
            <a:solidFill>
              <a:srgbClr val="F9BE6F"/>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475089" y="1661823"/>
            <a:ext cx="2136913" cy="523220"/>
          </a:xfrm>
          <a:prstGeom prst="rect">
            <a:avLst/>
          </a:prstGeom>
          <a:noFill/>
        </p:spPr>
        <p:txBody>
          <a:bodyPr wrap="square" rtlCol="0">
            <a:spAutoFit/>
          </a:bodyPr>
          <a:lstStyle/>
          <a:p>
            <a:r>
              <a:rPr lang="en-US" dirty="0" smtClean="0">
                <a:solidFill>
                  <a:srgbClr val="F9BE6F"/>
                </a:solidFill>
                <a:latin typeface="Bookman Old Style" panose="02050604050505020204" pitchFamily="18" charset="0"/>
              </a:rPr>
              <a:t>See next slide for excerpt from article</a:t>
            </a:r>
            <a:endParaRPr lang="en-US" dirty="0">
              <a:solidFill>
                <a:srgbClr val="F9BE6F"/>
              </a:solidFill>
              <a:latin typeface="Bookman Old Style" panose="02050604050505020204" pitchFamily="18" charset="0"/>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Horizon">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3811</TotalTime>
  <Words>2698</Words>
  <Application>Microsoft Office PowerPoint</Application>
  <PresentationFormat>On-screen Show (16:9)</PresentationFormat>
  <Paragraphs>187</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Horizon</vt:lpstr>
      <vt:lpstr>Hazel Hunkins Billings Suffragist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Hazel Hunkins Billings Suffragist</dc:title>
  <dc:creator>Lambert, Kirby</dc:creator>
  <cp:lastModifiedBy>Kurki, Alex</cp:lastModifiedBy>
  <cp:revision>87</cp:revision>
  <dcterms:created xsi:type="dcterms:W3CDTF">2015-10-22T14:27:51Z</dcterms:created>
  <dcterms:modified xsi:type="dcterms:W3CDTF">2016-07-20T22:10:47Z</dcterms:modified>
</cp:coreProperties>
</file>